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  <Default Extension="emf" ContentType="image/x-emf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32"/>
  </p:notesMasterIdLst>
  <p:handoutMasterIdLst>
    <p:handoutMasterId r:id="rId33"/>
  </p:handoutMasterIdLst>
  <p:sldIdLst>
    <p:sldId id="301" r:id="rId2"/>
    <p:sldId id="342" r:id="rId3"/>
    <p:sldId id="341" r:id="rId4"/>
    <p:sldId id="346" r:id="rId5"/>
    <p:sldId id="345" r:id="rId6"/>
    <p:sldId id="344" r:id="rId7"/>
    <p:sldId id="343" r:id="rId8"/>
    <p:sldId id="348" r:id="rId9"/>
    <p:sldId id="349" r:id="rId10"/>
    <p:sldId id="350" r:id="rId11"/>
    <p:sldId id="359" r:id="rId12"/>
    <p:sldId id="354" r:id="rId13"/>
    <p:sldId id="358" r:id="rId14"/>
    <p:sldId id="372" r:id="rId15"/>
    <p:sldId id="353" r:id="rId16"/>
    <p:sldId id="361" r:id="rId17"/>
    <p:sldId id="352" r:id="rId18"/>
    <p:sldId id="364" r:id="rId19"/>
    <p:sldId id="347" r:id="rId20"/>
    <p:sldId id="351" r:id="rId21"/>
    <p:sldId id="356" r:id="rId22"/>
    <p:sldId id="367" r:id="rId23"/>
    <p:sldId id="368" r:id="rId24"/>
    <p:sldId id="369" r:id="rId25"/>
    <p:sldId id="371" r:id="rId26"/>
    <p:sldId id="357" r:id="rId27"/>
    <p:sldId id="355" r:id="rId28"/>
    <p:sldId id="363" r:id="rId29"/>
    <p:sldId id="362" r:id="rId30"/>
    <p:sldId id="302" r:id="rId31"/>
  </p:sldIdLst>
  <p:sldSz cx="27432000" cy="6858000"/>
  <p:notesSz cx="9601200" cy="15087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E52C"/>
    <a:srgbClr val="0EFA24"/>
    <a:srgbClr val="1E2E83"/>
    <a:srgbClr val="5883DF"/>
    <a:srgbClr val="66E5FE"/>
    <a:srgbClr val="FF5050"/>
    <a:srgbClr val="FF0000"/>
    <a:srgbClr val="3E6EDA"/>
    <a:srgbClr val="7598E5"/>
    <a:srgbClr val="8FABE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941" autoAdjust="0"/>
    <p:restoredTop sz="92769" autoAdjust="0"/>
  </p:normalViewPr>
  <p:slideViewPr>
    <p:cSldViewPr>
      <p:cViewPr>
        <p:scale>
          <a:sx n="66" d="100"/>
          <a:sy n="66" d="100"/>
        </p:scale>
        <p:origin x="-2748" y="-282"/>
      </p:cViewPr>
      <p:guideLst>
        <p:guide orient="horz" pos="2160"/>
        <p:guide pos="51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4160519" cy="754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9712" tIns="69855" rIns="139712" bIns="69855" numCol="1" anchor="t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438460" y="2"/>
            <a:ext cx="4160519" cy="754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9712" tIns="69855" rIns="139712" bIns="69855" numCol="1" anchor="t" anchorCtr="0" compatLnSpc="1">
            <a:prstTxWarp prst="textNoShape">
              <a:avLst/>
            </a:prstTxWarp>
          </a:bodyPr>
          <a:lstStyle>
            <a:lvl1pPr algn="r">
              <a:defRPr sz="20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14330131"/>
            <a:ext cx="4160519" cy="754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9712" tIns="69855" rIns="139712" bIns="69855" numCol="1" anchor="b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438460" y="14330131"/>
            <a:ext cx="4160519" cy="754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9712" tIns="69855" rIns="139712" bIns="69855" numCol="1" anchor="b" anchorCtr="0" compatLnSpc="1">
            <a:prstTxWarp prst="textNoShape">
              <a:avLst/>
            </a:prstTxWarp>
          </a:bodyPr>
          <a:lstStyle>
            <a:lvl1pPr algn="r">
              <a:defRPr sz="2000"/>
            </a:lvl1pPr>
          </a:lstStyle>
          <a:p>
            <a:fld id="{888412D8-060F-47F7-8912-5BFE43A7677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4160519" cy="754895"/>
          </a:xfrm>
          <a:prstGeom prst="rect">
            <a:avLst/>
          </a:prstGeom>
        </p:spPr>
        <p:txBody>
          <a:bodyPr vert="horz" lIns="139712" tIns="69855" rIns="139712" bIns="69855" rtlCol="0"/>
          <a:lstStyle>
            <a:lvl1pPr algn="l">
              <a:defRPr sz="20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438460" y="2"/>
            <a:ext cx="4160519" cy="754895"/>
          </a:xfrm>
          <a:prstGeom prst="rect">
            <a:avLst/>
          </a:prstGeom>
        </p:spPr>
        <p:txBody>
          <a:bodyPr vert="horz" lIns="139712" tIns="69855" rIns="139712" bIns="69855" rtlCol="0"/>
          <a:lstStyle>
            <a:lvl1pPr algn="r">
              <a:defRPr sz="2000"/>
            </a:lvl1pPr>
          </a:lstStyle>
          <a:p>
            <a:fld id="{C4E1DBBD-23FD-437B-8407-8F40B7666C93}" type="datetimeFigureOut">
              <a:rPr lang="en-US" smtClean="0"/>
              <a:pPr/>
              <a:t>6/8/2009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6515100" y="1131888"/>
            <a:ext cx="22631400" cy="565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9712" tIns="69855" rIns="139712" bIns="6985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60120" y="7167644"/>
            <a:ext cx="7680960" cy="6788905"/>
          </a:xfrm>
          <a:prstGeom prst="rect">
            <a:avLst/>
          </a:prstGeom>
        </p:spPr>
        <p:txBody>
          <a:bodyPr vert="horz" lIns="139712" tIns="69855" rIns="139712" bIns="6985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14330131"/>
            <a:ext cx="4160519" cy="754895"/>
          </a:xfrm>
          <a:prstGeom prst="rect">
            <a:avLst/>
          </a:prstGeom>
        </p:spPr>
        <p:txBody>
          <a:bodyPr vert="horz" lIns="139712" tIns="69855" rIns="139712" bIns="69855" rtlCol="0" anchor="b"/>
          <a:lstStyle>
            <a:lvl1pPr algn="l">
              <a:defRPr sz="20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438460" y="14330131"/>
            <a:ext cx="4160519" cy="754895"/>
          </a:xfrm>
          <a:prstGeom prst="rect">
            <a:avLst/>
          </a:prstGeom>
        </p:spPr>
        <p:txBody>
          <a:bodyPr vert="horz" lIns="139712" tIns="69855" rIns="139712" bIns="69855" rtlCol="0" anchor="b"/>
          <a:lstStyle>
            <a:lvl1pPr algn="r">
              <a:defRPr sz="2000"/>
            </a:lvl1pPr>
          </a:lstStyle>
          <a:p>
            <a:fld id="{97963A0C-CF71-40E3-91FF-94DF50EB1DF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63A0C-CF71-40E3-91FF-94DF50EB1DF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video" Target="file:///\\aey.coeaccess.psu.edu\public\Arch%20497%20Group%202\Nick's%20Construction%20Files\Sequencing\Structure%20Video\Super%20Structure%20Sequence.avi" TargetMode="External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``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4" name="Picture 13" descr="team logo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44800" y="4341812"/>
            <a:ext cx="2514600" cy="251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304800" y="1396807"/>
            <a:ext cx="3505200" cy="461665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5F5F5F"/>
                </a:solidFill>
                <a:latin typeface="Arial Black" pitchFamily="34" charset="0"/>
              </a:rPr>
              <a:t>THE PENNSYLVANIA STATE UNIVERSITY</a:t>
            </a:r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304800" y="1976244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 smtClean="0">
                <a:solidFill>
                  <a:srgbClr val="5F5F5F"/>
                </a:solidFill>
                <a:latin typeface="Arial Black" pitchFamily="34" charset="0"/>
              </a:rPr>
              <a:t>FINAL PRESENTATION</a:t>
            </a:r>
            <a:endParaRPr lang="en-US" sz="1200" b="1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849600" y="2970212"/>
            <a:ext cx="1905000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300"/>
              </a:spcBef>
            </a:pP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ANDRES PEREZ</a:t>
            </a:r>
          </a:p>
          <a:p>
            <a:pPr algn="r">
              <a:spcBef>
                <a:spcPts val="300"/>
              </a:spcBef>
            </a:pP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DAN COX</a:t>
            </a:r>
          </a:p>
          <a:p>
            <a:pPr algn="r">
              <a:spcBef>
                <a:spcPts val="300"/>
              </a:spcBef>
            </a:pP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DYLAN SALMONS</a:t>
            </a:r>
          </a:p>
          <a:p>
            <a:pPr algn="r">
              <a:spcBef>
                <a:spcPts val="300"/>
              </a:spcBef>
            </a:pP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KAUSTAV GUPTA</a:t>
            </a:r>
          </a:p>
          <a:p>
            <a:pPr algn="r">
              <a:spcBef>
                <a:spcPts val="300"/>
              </a:spcBef>
            </a:pP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NICOLE DUBOWSKI</a:t>
            </a:r>
          </a:p>
          <a:p>
            <a:pPr algn="r">
              <a:spcBef>
                <a:spcPts val="300"/>
              </a:spcBef>
            </a:pP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NICK UMOSELLA</a:t>
            </a:r>
          </a:p>
        </p:txBody>
      </p:sp>
      <p:sp>
        <p:nvSpPr>
          <p:cNvPr id="23" name="Rectangle 22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`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8" name="Picture 5" descr="team logo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914400"/>
            <a:ext cx="2514600" cy="25161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800" y="24334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pic>
        <p:nvPicPr>
          <p:cNvPr id="13" name="Picture 12" descr="ACTUAL_facade_3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93501" y="0"/>
            <a:ext cx="644499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2865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/>
          <p:nvPr/>
        </p:nvCxnSpPr>
        <p:spPr>
          <a:xfrm flipV="1">
            <a:off x="64008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5" name="Elbow Connector 164"/>
          <p:cNvCxnSpPr/>
          <p:nvPr/>
        </p:nvCxnSpPr>
        <p:spPr>
          <a:xfrm>
            <a:off x="6400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ound Diagonal Corner Rectangle 165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7" name="Elbow Connector 166"/>
          <p:cNvCxnSpPr>
            <a:stCxn id="33" idx="0"/>
            <a:endCxn id="166" idx="2"/>
          </p:cNvCxnSpPr>
          <p:nvPr/>
        </p:nvCxnSpPr>
        <p:spPr>
          <a:xfrm>
            <a:off x="65532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72"/>
          <p:cNvCxnSpPr/>
          <p:nvPr/>
        </p:nvCxnSpPr>
        <p:spPr>
          <a:xfrm rot="10800000">
            <a:off x="8534400" y="2743200"/>
            <a:ext cx="990600" cy="457200"/>
          </a:xfrm>
          <a:prstGeom prst="bentConnector3">
            <a:avLst>
              <a:gd name="adj1" fmla="val 61022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flipV="1">
            <a:off x="85344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>
            <a:off x="85344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rot="5400000">
            <a:off x="80017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Elbow Connector 195"/>
          <p:cNvCxnSpPr/>
          <p:nvPr/>
        </p:nvCxnSpPr>
        <p:spPr>
          <a:xfrm flipV="1">
            <a:off x="110490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Round Diagonal Corner Rectangle 196"/>
          <p:cNvSpPr/>
          <p:nvPr/>
        </p:nvSpPr>
        <p:spPr>
          <a:xfrm>
            <a:off x="116586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198" name="Round Diagonal Corner Rectangle 197"/>
          <p:cNvSpPr/>
          <p:nvPr/>
        </p:nvSpPr>
        <p:spPr>
          <a:xfrm>
            <a:off x="116586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SYSTEM OPTIONS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99" name="Elbow Connector 198"/>
          <p:cNvCxnSpPr>
            <a:endCxn id="200" idx="2"/>
          </p:cNvCxnSpPr>
          <p:nvPr/>
        </p:nvCxnSpPr>
        <p:spPr>
          <a:xfrm>
            <a:off x="112014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Round Diagonal Corner Rectangle 199"/>
          <p:cNvSpPr/>
          <p:nvPr/>
        </p:nvSpPr>
        <p:spPr>
          <a:xfrm>
            <a:off x="116586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CONSTRUCTION CONCERNS</a:t>
            </a:r>
          </a:p>
        </p:txBody>
      </p:sp>
      <p:cxnSp>
        <p:nvCxnSpPr>
          <p:cNvPr id="201" name="Elbow Connector 200"/>
          <p:cNvCxnSpPr/>
          <p:nvPr/>
        </p:nvCxnSpPr>
        <p:spPr>
          <a:xfrm>
            <a:off x="110490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Elbow Connector 72"/>
          <p:cNvCxnSpPr>
            <a:stCxn id="193" idx="0"/>
          </p:cNvCxnSpPr>
          <p:nvPr/>
        </p:nvCxnSpPr>
        <p:spPr>
          <a:xfrm flipV="1">
            <a:off x="11201400" y="1981200"/>
            <a:ext cx="4572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Round Diagonal Corner Rectangle 192"/>
          <p:cNvSpPr/>
          <p:nvPr/>
        </p:nvSpPr>
        <p:spPr>
          <a:xfrm>
            <a:off x="95250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STRATEGIES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48" name="Round Diagonal Corner Rectangle 47"/>
          <p:cNvSpPr/>
          <p:nvPr/>
        </p:nvSpPr>
        <p:spPr>
          <a:xfrm>
            <a:off x="116586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DESIGN</a:t>
            </a:r>
          </a:p>
          <a:p>
            <a:pPr algn="ctr"/>
            <a:r>
              <a:rPr lang="en-US" sz="1400" dirty="0" smtClean="0">
                <a:latin typeface="Arial Black" pitchFamily="34" charset="0"/>
              </a:rPr>
              <a:t>SCHEME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49" name="Round Diagonal Corner Rectangle 48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ENERGY &amp; SYSTEM EVALUATION</a:t>
            </a:r>
            <a:endParaRPr lang="en-US" sz="1200" dirty="0">
              <a:latin typeface="Arial Black" pitchFamily="34" charset="0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18601944" y="304800"/>
            <a:ext cx="8449056" cy="5867400"/>
            <a:chOff x="18601944" y="304800"/>
            <a:chExt cx="8449056" cy="5867400"/>
          </a:xfrm>
        </p:grpSpPr>
        <p:grpSp>
          <p:nvGrpSpPr>
            <p:cNvPr id="50" name="Group 49"/>
            <p:cNvGrpSpPr/>
            <p:nvPr/>
          </p:nvGrpSpPr>
          <p:grpSpPr>
            <a:xfrm>
              <a:off x="18601944" y="304800"/>
              <a:ext cx="8449056" cy="5867400"/>
              <a:chOff x="18601944" y="304800"/>
              <a:chExt cx="8449056" cy="5867400"/>
            </a:xfrm>
          </p:grpSpPr>
          <p:sp>
            <p:nvSpPr>
              <p:cNvPr id="51" name="Round Diagonal Corner Rectangle 50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b="1" dirty="0" smtClean="0">
                    <a:solidFill>
                      <a:schemeClr val="bg1">
                        <a:lumMod val="95000"/>
                      </a:schemeClr>
                    </a:solidFill>
                    <a:latin typeface="Arial Black" pitchFamily="34" charset="0"/>
                  </a:rPr>
                  <a:t>CONSTRUCTION CONCERNS</a:t>
                </a: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r>
                  <a:rPr lang="en-US" sz="1300" b="1" dirty="0" smtClean="0">
                    <a:latin typeface="Arial Black" pitchFamily="34" charset="0"/>
                  </a:rPr>
                  <a:t>Large Lead items</a:t>
                </a:r>
              </a:p>
              <a:p>
                <a:pPr lvl="1">
                  <a:buFont typeface="Arial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Steel Trusses</a:t>
                </a:r>
              </a:p>
              <a:p>
                <a:pPr lvl="1">
                  <a:buFont typeface="Arial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Mechanical systems</a:t>
                </a:r>
              </a:p>
              <a:p>
                <a:pPr lvl="1">
                  <a:buFont typeface="Arial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Fenestration</a:t>
                </a:r>
              </a:p>
              <a:p>
                <a:r>
                  <a:rPr lang="en-US" sz="1300" b="1" dirty="0" smtClean="0">
                    <a:latin typeface="Arial Black" pitchFamily="34" charset="0"/>
                  </a:rPr>
                  <a:t>Cost Items</a:t>
                </a:r>
              </a:p>
              <a:p>
                <a:pPr lvl="1">
                  <a:buFont typeface="Arial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Decision to go with Composite Beam System</a:t>
                </a:r>
              </a:p>
              <a:p>
                <a:pPr lvl="1">
                  <a:buFont typeface="Arial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Conducted a new SF cost: $21,000,000</a:t>
                </a:r>
              </a:p>
              <a:p>
                <a:r>
                  <a:rPr lang="en-US" sz="1300" b="1" dirty="0" smtClean="0">
                    <a:latin typeface="Arial Black" pitchFamily="34" charset="0"/>
                  </a:rPr>
                  <a:t>Initial Construction Phasing</a:t>
                </a:r>
              </a:p>
              <a:p>
                <a:pPr lvl="1">
                  <a:buFont typeface="Arial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Three crews moving west to East</a:t>
                </a:r>
              </a:p>
              <a:p>
                <a:pPr lvl="1">
                  <a:buFont typeface="Arial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Eventually changed</a:t>
                </a:r>
              </a:p>
              <a:p>
                <a:pPr lvl="1"/>
                <a:endParaRPr lang="en-US" sz="1300" b="1" dirty="0" smtClean="0">
                  <a:latin typeface="Arial Black" pitchFamily="34" charset="0"/>
                </a:endParaRPr>
              </a:p>
              <a:p>
                <a:pPr lvl="1">
                  <a:buFont typeface="Arial" charset="0"/>
                  <a:buChar char="•"/>
                </a:pPr>
                <a:endParaRPr lang="en-US" sz="1300" b="1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endParaRPr lang="en-US" sz="1800" b="1" u="sng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 flipH="1">
                <a:off x="26289000" y="5562600"/>
                <a:ext cx="4663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13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grpSp>
          <p:nvGrpSpPr>
            <p:cNvPr id="70" name="Group 69"/>
            <p:cNvGrpSpPr/>
            <p:nvPr/>
          </p:nvGrpSpPr>
          <p:grpSpPr>
            <a:xfrm>
              <a:off x="19659600" y="3733800"/>
              <a:ext cx="5943600" cy="1981200"/>
              <a:chOff x="19888200" y="3505200"/>
              <a:chExt cx="5943600" cy="1981200"/>
            </a:xfrm>
          </p:grpSpPr>
          <p:pic>
            <p:nvPicPr>
              <p:cNvPr id="61" name="Picture 60" descr="ROOF PLAN.jpg"/>
              <p:cNvPicPr>
                <a:picLocks noChangeAspect="1"/>
              </p:cNvPicPr>
              <p:nvPr/>
            </p:nvPicPr>
            <p:blipFill>
              <a:blip r:embed="rId3"/>
              <a:srcRect l="11285" t="15556" r="4080" b="28889"/>
              <a:stretch>
                <a:fillRect/>
              </a:stretch>
            </p:blipFill>
            <p:spPr>
              <a:xfrm>
                <a:off x="19888200" y="3505200"/>
                <a:ext cx="5943600" cy="1981200"/>
              </a:xfrm>
              <a:prstGeom prst="rect">
                <a:avLst/>
              </a:prstGeom>
            </p:spPr>
          </p:pic>
          <p:sp>
            <p:nvSpPr>
              <p:cNvPr id="62" name="Rectangle 61"/>
              <p:cNvSpPr/>
              <p:nvPr/>
            </p:nvSpPr>
            <p:spPr>
              <a:xfrm>
                <a:off x="19964400" y="3581400"/>
                <a:ext cx="3352800" cy="914400"/>
              </a:xfrm>
              <a:prstGeom prst="rect">
                <a:avLst/>
              </a:prstGeom>
              <a:noFill/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Rectangle 62"/>
              <p:cNvSpPr/>
              <p:nvPr/>
            </p:nvSpPr>
            <p:spPr>
              <a:xfrm>
                <a:off x="19964400" y="4495800"/>
                <a:ext cx="3352800" cy="914400"/>
              </a:xfrm>
              <a:prstGeom prst="rect">
                <a:avLst/>
              </a:prstGeom>
              <a:noFill/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23317200" y="3581400"/>
                <a:ext cx="2362200" cy="1828800"/>
              </a:xfrm>
              <a:prstGeom prst="rect">
                <a:avLst/>
              </a:prstGeom>
              <a:noFill/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6" name="Straight Arrow Connector 65"/>
              <p:cNvCxnSpPr/>
              <p:nvPr/>
            </p:nvCxnSpPr>
            <p:spPr>
              <a:xfrm>
                <a:off x="20193000" y="4038600"/>
                <a:ext cx="2819400" cy="1588"/>
              </a:xfrm>
              <a:prstGeom prst="straightConnector1">
                <a:avLst/>
              </a:prstGeom>
              <a:ln w="762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Arrow Connector 66"/>
              <p:cNvCxnSpPr/>
              <p:nvPr/>
            </p:nvCxnSpPr>
            <p:spPr>
              <a:xfrm>
                <a:off x="20193000" y="4876800"/>
                <a:ext cx="2819400" cy="1588"/>
              </a:xfrm>
              <a:prstGeom prst="straightConnector1">
                <a:avLst/>
              </a:prstGeom>
              <a:ln w="762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Arrow Connector 67"/>
              <p:cNvCxnSpPr/>
              <p:nvPr/>
            </p:nvCxnSpPr>
            <p:spPr>
              <a:xfrm>
                <a:off x="23393400" y="4495800"/>
                <a:ext cx="2209800" cy="1588"/>
              </a:xfrm>
              <a:prstGeom prst="straightConnector1">
                <a:avLst/>
              </a:prstGeom>
              <a:ln w="762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778 0.14431 L -5.27778E-6 -4.16281E-7 " pathEditMode="relative" ptsTypes="AA">
                                      <p:cBhvr>
                                        <p:cTn id="1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2865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/>
          <p:nvPr/>
        </p:nvCxnSpPr>
        <p:spPr>
          <a:xfrm flipV="1">
            <a:off x="64008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5" name="Elbow Connector 164"/>
          <p:cNvCxnSpPr/>
          <p:nvPr/>
        </p:nvCxnSpPr>
        <p:spPr>
          <a:xfrm>
            <a:off x="6400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ound Diagonal Corner Rectangle 165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7" name="Elbow Connector 166"/>
          <p:cNvCxnSpPr>
            <a:stCxn id="33" idx="0"/>
            <a:endCxn id="166" idx="2"/>
          </p:cNvCxnSpPr>
          <p:nvPr/>
        </p:nvCxnSpPr>
        <p:spPr>
          <a:xfrm>
            <a:off x="65532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ound Diagonal Corner Rectangle 82"/>
          <p:cNvSpPr/>
          <p:nvPr/>
        </p:nvSpPr>
        <p:spPr>
          <a:xfrm>
            <a:off x="95250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STRATEGIES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36" name="Elbow Connector 72"/>
          <p:cNvCxnSpPr>
            <a:stCxn id="83" idx="2"/>
          </p:cNvCxnSpPr>
          <p:nvPr/>
        </p:nvCxnSpPr>
        <p:spPr>
          <a:xfrm rot="10800000">
            <a:off x="8534400" y="2743200"/>
            <a:ext cx="990600" cy="457200"/>
          </a:xfrm>
          <a:prstGeom prst="bentConnector3">
            <a:avLst>
              <a:gd name="adj1" fmla="val 61022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flipV="1">
            <a:off x="85344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>
            <a:off x="85344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rot="5400000">
            <a:off x="80017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Elbow Connector 72"/>
          <p:cNvCxnSpPr/>
          <p:nvPr/>
        </p:nvCxnSpPr>
        <p:spPr>
          <a:xfrm rot="5400000" flipH="1" flipV="1">
            <a:off x="109347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Elbow Connector 127"/>
          <p:cNvCxnSpPr/>
          <p:nvPr/>
        </p:nvCxnSpPr>
        <p:spPr>
          <a:xfrm flipV="1">
            <a:off x="110490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Round Diagonal Corner Rectangle 128"/>
          <p:cNvSpPr/>
          <p:nvPr/>
        </p:nvSpPr>
        <p:spPr>
          <a:xfrm>
            <a:off x="116586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132" name="Round Diagonal Corner Rectangle 131"/>
          <p:cNvSpPr/>
          <p:nvPr/>
        </p:nvSpPr>
        <p:spPr>
          <a:xfrm>
            <a:off x="116586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SYSTEM OPTIONS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33" name="Elbow Connector 132"/>
          <p:cNvCxnSpPr/>
          <p:nvPr/>
        </p:nvCxnSpPr>
        <p:spPr>
          <a:xfrm>
            <a:off x="110490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134" idx="2"/>
          </p:cNvCxnSpPr>
          <p:nvPr/>
        </p:nvCxnSpPr>
        <p:spPr>
          <a:xfrm>
            <a:off x="112014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Elbow Connector 72"/>
          <p:cNvCxnSpPr/>
          <p:nvPr/>
        </p:nvCxnSpPr>
        <p:spPr>
          <a:xfrm rot="16200000" flipV="1">
            <a:off x="129921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Elbow Connector 158"/>
          <p:cNvCxnSpPr/>
          <p:nvPr/>
        </p:nvCxnSpPr>
        <p:spPr>
          <a:xfrm flipV="1">
            <a:off x="13182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Elbow Connector 159"/>
          <p:cNvCxnSpPr/>
          <p:nvPr/>
        </p:nvCxnSpPr>
        <p:spPr>
          <a:xfrm>
            <a:off x="131826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Elbow Connector 39"/>
          <p:cNvCxnSpPr/>
          <p:nvPr/>
        </p:nvCxnSpPr>
        <p:spPr>
          <a:xfrm rot="5400000">
            <a:off x="126499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Round Diagonal Corner Rectangle 161"/>
          <p:cNvSpPr/>
          <p:nvPr/>
        </p:nvSpPr>
        <p:spPr>
          <a:xfrm>
            <a:off x="159258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FACADE &amp; KEY SPACES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8" name="Elbow Connector 167"/>
          <p:cNvCxnSpPr/>
          <p:nvPr/>
        </p:nvCxnSpPr>
        <p:spPr>
          <a:xfrm flipV="1">
            <a:off x="153162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Round Diagonal Corner Rectangle 168"/>
          <p:cNvSpPr/>
          <p:nvPr/>
        </p:nvSpPr>
        <p:spPr>
          <a:xfrm>
            <a:off x="15925800" y="2438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DESIGN &amp; MODELING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170" name="Round Diagonal Corner Rectangle 169"/>
          <p:cNvSpPr/>
          <p:nvPr/>
        </p:nvSpPr>
        <p:spPr>
          <a:xfrm>
            <a:off x="15925800" y="3200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COST/ CONSTRUCTION PHASING</a:t>
            </a:r>
            <a:endParaRPr lang="en-US" sz="1200" dirty="0">
              <a:latin typeface="Arial Black" pitchFamily="34" charset="0"/>
            </a:endParaRPr>
          </a:p>
        </p:txBody>
      </p:sp>
      <p:cxnSp>
        <p:nvCxnSpPr>
          <p:cNvPr id="171" name="Elbow Connector 170"/>
          <p:cNvCxnSpPr/>
          <p:nvPr/>
        </p:nvCxnSpPr>
        <p:spPr>
          <a:xfrm>
            <a:off x="153162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Elbow Connector 172"/>
          <p:cNvCxnSpPr>
            <a:endCxn id="172" idx="2"/>
          </p:cNvCxnSpPr>
          <p:nvPr/>
        </p:nvCxnSpPr>
        <p:spPr>
          <a:xfrm rot="16200000" flipH="1">
            <a:off x="15392400" y="3733800"/>
            <a:ext cx="838200" cy="228600"/>
          </a:xfrm>
          <a:prstGeom prst="bentConnector2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Round Diagonal Corner Rectangle 133"/>
          <p:cNvSpPr/>
          <p:nvPr/>
        </p:nvSpPr>
        <p:spPr>
          <a:xfrm>
            <a:off x="116586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CONSTRUCTION CONCERNS</a:t>
            </a:r>
          </a:p>
        </p:txBody>
      </p:sp>
      <p:sp>
        <p:nvSpPr>
          <p:cNvPr id="172" name="Round Diagonal Corner Rectangle 171"/>
          <p:cNvSpPr/>
          <p:nvPr/>
        </p:nvSpPr>
        <p:spPr>
          <a:xfrm>
            <a:off x="15925800" y="3962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3" name="Elbow Connector 72"/>
          <p:cNvCxnSpPr>
            <a:stCxn id="106" idx="0"/>
            <a:endCxn id="162" idx="2"/>
          </p:cNvCxnSpPr>
          <p:nvPr/>
        </p:nvCxnSpPr>
        <p:spPr>
          <a:xfrm flipV="1">
            <a:off x="15468600" y="1981200"/>
            <a:ext cx="4572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ound Diagonal Corner Rectangle 105"/>
          <p:cNvSpPr/>
          <p:nvPr/>
        </p:nvSpPr>
        <p:spPr>
          <a:xfrm>
            <a:off x="137922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DESIGN DEVELOPMENT</a:t>
            </a:r>
            <a:endParaRPr lang="en-US" sz="1200" dirty="0">
              <a:latin typeface="Arial Black" pitchFamily="34" charset="0"/>
            </a:endParaRPr>
          </a:p>
        </p:txBody>
      </p:sp>
      <p:sp>
        <p:nvSpPr>
          <p:cNvPr id="58" name="Round Diagonal Corner Rectangle 57"/>
          <p:cNvSpPr/>
          <p:nvPr/>
        </p:nvSpPr>
        <p:spPr>
          <a:xfrm>
            <a:off x="116586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DESIGN</a:t>
            </a:r>
          </a:p>
          <a:p>
            <a:pPr algn="ctr"/>
            <a:r>
              <a:rPr lang="en-US" sz="1400" dirty="0" smtClean="0">
                <a:latin typeface="Arial Black" pitchFamily="34" charset="0"/>
              </a:rPr>
              <a:t>SCHEME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59" name="Round Diagonal Corner Rectangle 58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ENERGY &amp; SYSTEM EVALUATION</a:t>
            </a:r>
            <a:endParaRPr lang="en-US" sz="1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" grpId="0" animBg="1"/>
      <p:bldP spid="169" grpId="0" animBg="1"/>
      <p:bldP spid="170" grpId="0" animBg="1"/>
      <p:bldP spid="17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4114800" y="304800"/>
            <a:ext cx="22707600" cy="5867400"/>
            <a:chOff x="4114800" y="304800"/>
            <a:chExt cx="22707600" cy="5867400"/>
          </a:xfrm>
        </p:grpSpPr>
        <p:grpSp>
          <p:nvGrpSpPr>
            <p:cNvPr id="90" name="Group 89"/>
            <p:cNvGrpSpPr/>
            <p:nvPr/>
          </p:nvGrpSpPr>
          <p:grpSpPr>
            <a:xfrm>
              <a:off x="4114800" y="304800"/>
              <a:ext cx="22707600" cy="5867400"/>
              <a:chOff x="4114800" y="304800"/>
              <a:chExt cx="22707600" cy="5867400"/>
            </a:xfrm>
          </p:grpSpPr>
          <p:grpSp>
            <p:nvGrpSpPr>
              <p:cNvPr id="80" name="Group 79"/>
              <p:cNvGrpSpPr/>
              <p:nvPr/>
            </p:nvGrpSpPr>
            <p:grpSpPr>
              <a:xfrm>
                <a:off x="4114800" y="304800"/>
                <a:ext cx="22707600" cy="5867400"/>
                <a:chOff x="4114800" y="304800"/>
                <a:chExt cx="22707600" cy="5867400"/>
              </a:xfrm>
            </p:grpSpPr>
            <p:grpSp>
              <p:nvGrpSpPr>
                <p:cNvPr id="81" name="Group 49"/>
                <p:cNvGrpSpPr/>
                <p:nvPr/>
              </p:nvGrpSpPr>
              <p:grpSpPr>
                <a:xfrm>
                  <a:off x="4114800" y="304800"/>
                  <a:ext cx="22707600" cy="5867400"/>
                  <a:chOff x="18601944" y="304800"/>
                  <a:chExt cx="8449056" cy="5867400"/>
                </a:xfrm>
              </p:grpSpPr>
              <p:sp>
                <p:nvSpPr>
                  <p:cNvPr id="85" name="Round Diagonal Corner Rectangle 84"/>
                  <p:cNvSpPr/>
                  <p:nvPr/>
                </p:nvSpPr>
                <p:spPr>
                  <a:xfrm>
                    <a:off x="18601944" y="304800"/>
                    <a:ext cx="8449056" cy="5867400"/>
                  </a:xfrm>
                  <a:prstGeom prst="round2Diag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 w="0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t"/>
                  <a:lstStyle/>
                  <a:p>
                    <a:pPr marL="342900" indent="-342900">
                      <a:lnSpc>
                        <a:spcPct val="150000"/>
                      </a:lnSpc>
                    </a:pPr>
                    <a:r>
                      <a:rPr lang="en-US" sz="1800" b="1" dirty="0" smtClean="0">
                        <a:solidFill>
                          <a:schemeClr val="bg1">
                            <a:lumMod val="95000"/>
                          </a:schemeClr>
                        </a:solidFill>
                        <a:latin typeface="Arial Black" pitchFamily="34" charset="0"/>
                      </a:rPr>
                      <a:t>ARCHITECTURAL SPACES : </a:t>
                    </a:r>
                  </a:p>
                  <a:p>
                    <a:pPr marL="342900" indent="-342900">
                      <a:lnSpc>
                        <a:spcPct val="150000"/>
                      </a:lnSpc>
                    </a:pPr>
                    <a:r>
                      <a:rPr lang="en-US" sz="1800" b="1" dirty="0" smtClean="0">
                        <a:solidFill>
                          <a:schemeClr val="bg1">
                            <a:lumMod val="95000"/>
                          </a:schemeClr>
                        </a:solidFill>
                        <a:latin typeface="Arial Black" pitchFamily="34" charset="0"/>
                      </a:rPr>
                      <a:t>FIRST FLOOR</a:t>
                    </a:r>
                  </a:p>
                  <a:p>
                    <a:pPr lvl="1"/>
                    <a:endParaRPr lang="en-US" sz="1300" b="1" dirty="0" smtClean="0">
                      <a:latin typeface="Arial Black" pitchFamily="34" charset="0"/>
                    </a:endParaRPr>
                  </a:p>
                  <a:p>
                    <a:pPr lvl="1">
                      <a:buFont typeface="Arial" charset="0"/>
                      <a:buChar char="•"/>
                    </a:pPr>
                    <a:endParaRPr lang="en-US" sz="1300" b="1" dirty="0" smtClean="0">
                      <a:latin typeface="Arial Black" pitchFamily="34" charset="0"/>
                    </a:endParaRPr>
                  </a:p>
                  <a:p>
                    <a:pPr marL="342900" indent="-342900">
                      <a:lnSpc>
                        <a:spcPct val="150000"/>
                      </a:lnSpc>
                    </a:pPr>
                    <a:endParaRPr lang="en-US" sz="1400" b="1" dirty="0" smtClean="0">
                      <a:solidFill>
                        <a:schemeClr val="bg1">
                          <a:lumMod val="95000"/>
                        </a:schemeClr>
                      </a:solidFill>
                      <a:latin typeface="Arial Black" pitchFamily="34" charset="0"/>
                    </a:endParaRPr>
                  </a:p>
                  <a:p>
                    <a:pPr marL="342900" indent="-342900">
                      <a:lnSpc>
                        <a:spcPct val="150000"/>
                      </a:lnSpc>
                    </a:pPr>
                    <a:endParaRPr lang="en-US" sz="1800" b="1" dirty="0" smtClean="0">
                      <a:solidFill>
                        <a:schemeClr val="bg1">
                          <a:lumMod val="95000"/>
                        </a:schemeClr>
                      </a:solidFill>
                      <a:latin typeface="Arial Black" pitchFamily="34" charset="0"/>
                    </a:endParaRPr>
                  </a:p>
                  <a:p>
                    <a:endParaRPr lang="en-US" sz="1800" b="1" u="sng" dirty="0" smtClean="0">
                      <a:solidFill>
                        <a:schemeClr val="bg1">
                          <a:lumMod val="95000"/>
                        </a:schemeClr>
                      </a:solidFill>
                      <a:latin typeface="Arial Black" pitchFamily="34" charset="0"/>
                    </a:endParaRPr>
                  </a:p>
                </p:txBody>
              </p:sp>
              <p:sp>
                <p:nvSpPr>
                  <p:cNvPr id="86" name="TextBox 85"/>
                  <p:cNvSpPr txBox="1"/>
                  <p:nvPr/>
                </p:nvSpPr>
                <p:spPr>
                  <a:xfrm flipH="1">
                    <a:off x="26795827" y="5486400"/>
                    <a:ext cx="166597" cy="26161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100" dirty="0" smtClean="0">
                        <a:solidFill>
                          <a:schemeClr val="bg1"/>
                        </a:solidFill>
                        <a:latin typeface="Arial Black" pitchFamily="34" charset="0"/>
                      </a:rPr>
                      <a:t>14</a:t>
                    </a:r>
                  </a:p>
                </p:txBody>
              </p:sp>
            </p:grpSp>
            <p:pic>
              <p:nvPicPr>
                <p:cNvPr id="82" name="Picture 81" descr="Key.jpg"/>
                <p:cNvPicPr>
                  <a:picLocks noChangeAspect="1"/>
                </p:cNvPicPr>
                <p:nvPr/>
              </p:nvPicPr>
              <p:blipFill>
                <a:blip r:embed="rId3" cstate="print"/>
                <a:srcRect l="31257" t="10003" r="27068"/>
                <a:stretch>
                  <a:fillRect/>
                </a:stretch>
              </p:blipFill>
              <p:spPr>
                <a:xfrm>
                  <a:off x="25222200" y="609600"/>
                  <a:ext cx="1524000" cy="2742438"/>
                </a:xfrm>
                <a:prstGeom prst="rect">
                  <a:avLst/>
                </a:prstGeom>
              </p:spPr>
            </p:pic>
          </p:grpSp>
          <p:pic>
            <p:nvPicPr>
              <p:cNvPr id="89" name="Picture 88" descr="first floor.bmp"/>
              <p:cNvPicPr>
                <a:picLocks noChangeAspect="1"/>
              </p:cNvPicPr>
              <p:nvPr/>
            </p:nvPicPr>
            <p:blipFill>
              <a:blip r:embed="rId4"/>
              <a:srcRect t="1702"/>
              <a:stretch>
                <a:fillRect/>
              </a:stretch>
            </p:blipFill>
            <p:spPr>
              <a:xfrm>
                <a:off x="9525000" y="550585"/>
                <a:ext cx="15632350" cy="5393015"/>
              </a:xfrm>
              <a:prstGeom prst="rect">
                <a:avLst/>
              </a:prstGeom>
            </p:spPr>
          </p:pic>
        </p:grpSp>
        <p:pic>
          <p:nvPicPr>
            <p:cNvPr id="31745" name="Picture 1" descr="F:\Final Presentation Images\ENTRANCE LOBBY.jpg"/>
            <p:cNvPicPr>
              <a:picLocks noChangeAspect="1" noChangeArrowheads="1"/>
            </p:cNvPicPr>
            <p:nvPr/>
          </p:nvPicPr>
          <p:blipFill>
            <a:blip r:embed="rId5" cstate="print">
              <a:lum bright="30000"/>
            </a:blip>
            <a:srcRect/>
            <a:stretch>
              <a:fillRect/>
            </a:stretch>
          </p:blipFill>
          <p:spPr bwMode="auto">
            <a:xfrm>
              <a:off x="4648200" y="1447800"/>
              <a:ext cx="3960061" cy="459655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114800" y="304800"/>
            <a:ext cx="22707600" cy="5867400"/>
            <a:chOff x="4114800" y="304800"/>
            <a:chExt cx="22707600" cy="5867400"/>
          </a:xfrm>
        </p:grpSpPr>
        <p:grpSp>
          <p:nvGrpSpPr>
            <p:cNvPr id="2" name="Group 78"/>
            <p:cNvGrpSpPr/>
            <p:nvPr/>
          </p:nvGrpSpPr>
          <p:grpSpPr>
            <a:xfrm>
              <a:off x="4114800" y="304800"/>
              <a:ext cx="22707600" cy="5867400"/>
              <a:chOff x="4114800" y="304800"/>
              <a:chExt cx="22707600" cy="5867400"/>
            </a:xfrm>
          </p:grpSpPr>
          <p:grpSp>
            <p:nvGrpSpPr>
              <p:cNvPr id="3" name="Group 49"/>
              <p:cNvGrpSpPr/>
              <p:nvPr/>
            </p:nvGrpSpPr>
            <p:grpSpPr>
              <a:xfrm>
                <a:off x="4114800" y="304800"/>
                <a:ext cx="22707600" cy="5867400"/>
                <a:chOff x="18601944" y="304800"/>
                <a:chExt cx="8449056" cy="5867400"/>
              </a:xfrm>
            </p:grpSpPr>
            <p:sp>
              <p:nvSpPr>
                <p:cNvPr id="68" name="Round Diagonal Corner Rectangle 67"/>
                <p:cNvSpPr/>
                <p:nvPr/>
              </p:nvSpPr>
              <p:spPr>
                <a:xfrm>
                  <a:off x="18601944" y="304800"/>
                  <a:ext cx="8449056" cy="5867400"/>
                </a:xfrm>
                <a:prstGeom prst="round2Diag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marL="342900" indent="-342900">
                    <a:lnSpc>
                      <a:spcPct val="150000"/>
                    </a:lnSpc>
                  </a:pPr>
                  <a:r>
                    <a:rPr lang="en-US" sz="1800" b="1" dirty="0" smtClean="0">
                      <a:solidFill>
                        <a:schemeClr val="bg1">
                          <a:lumMod val="95000"/>
                        </a:schemeClr>
                      </a:solidFill>
                      <a:latin typeface="Arial Black" pitchFamily="34" charset="0"/>
                    </a:rPr>
                    <a:t>ARCHITECTURAL SPACES : </a:t>
                  </a:r>
                </a:p>
                <a:p>
                  <a:pPr marL="342900" indent="-342900">
                    <a:lnSpc>
                      <a:spcPct val="150000"/>
                    </a:lnSpc>
                  </a:pPr>
                  <a:r>
                    <a:rPr lang="en-US" sz="1800" b="1" dirty="0" smtClean="0">
                      <a:solidFill>
                        <a:schemeClr val="bg1">
                          <a:lumMod val="95000"/>
                        </a:schemeClr>
                      </a:solidFill>
                      <a:latin typeface="Arial Black" pitchFamily="34" charset="0"/>
                    </a:rPr>
                    <a:t>SECOND FLOOR</a:t>
                  </a:r>
                </a:p>
                <a:p>
                  <a:pPr lvl="1"/>
                  <a:endParaRPr lang="en-US" sz="1300" b="1" dirty="0" smtClean="0">
                    <a:latin typeface="Arial Black" pitchFamily="34" charset="0"/>
                  </a:endParaRPr>
                </a:p>
                <a:p>
                  <a:pPr lvl="1">
                    <a:buFont typeface="Arial" charset="0"/>
                    <a:buChar char="•"/>
                  </a:pPr>
                  <a:endParaRPr lang="en-US" sz="1300" b="1" dirty="0" smtClean="0">
                    <a:latin typeface="Arial Black" pitchFamily="34" charset="0"/>
                  </a:endParaRPr>
                </a:p>
                <a:p>
                  <a:pPr marL="342900" indent="-342900">
                    <a:lnSpc>
                      <a:spcPct val="150000"/>
                    </a:lnSpc>
                  </a:pPr>
                  <a:endParaRPr lang="en-US" sz="1400" b="1" dirty="0" smtClean="0">
                    <a:solidFill>
                      <a:schemeClr val="bg1">
                        <a:lumMod val="95000"/>
                      </a:schemeClr>
                    </a:solidFill>
                    <a:latin typeface="Arial Black" pitchFamily="34" charset="0"/>
                  </a:endParaRPr>
                </a:p>
                <a:p>
                  <a:pPr marL="342900" indent="-342900">
                    <a:lnSpc>
                      <a:spcPct val="150000"/>
                    </a:lnSpc>
                  </a:pPr>
                  <a:endParaRPr lang="en-US" sz="1800" b="1" dirty="0" smtClean="0">
                    <a:solidFill>
                      <a:schemeClr val="bg1">
                        <a:lumMod val="95000"/>
                      </a:schemeClr>
                    </a:solidFill>
                    <a:latin typeface="Arial Black" pitchFamily="34" charset="0"/>
                  </a:endParaRPr>
                </a:p>
                <a:p>
                  <a:endParaRPr lang="en-US" sz="1800" b="1" u="sng" dirty="0" smtClean="0">
                    <a:solidFill>
                      <a:schemeClr val="bg1">
                        <a:lumMod val="95000"/>
                      </a:schemeClr>
                    </a:solidFill>
                    <a:latin typeface="Arial Black" pitchFamily="34" charset="0"/>
                  </a:endParaRPr>
                </a:p>
              </p:txBody>
            </p:sp>
            <p:sp>
              <p:nvSpPr>
                <p:cNvPr id="69" name="TextBox 68"/>
                <p:cNvSpPr txBox="1"/>
                <p:nvPr/>
              </p:nvSpPr>
              <p:spPr>
                <a:xfrm flipH="1">
                  <a:off x="26795827" y="5486400"/>
                  <a:ext cx="166597" cy="2616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 smtClean="0">
                      <a:solidFill>
                        <a:schemeClr val="bg1"/>
                      </a:solidFill>
                      <a:latin typeface="Arial Black" pitchFamily="34" charset="0"/>
                    </a:rPr>
                    <a:t>15</a:t>
                  </a:r>
                  <a:endParaRPr lang="en-US" sz="1100" dirty="0">
                    <a:solidFill>
                      <a:schemeClr val="bg1"/>
                    </a:solidFill>
                    <a:latin typeface="Arial Black" pitchFamily="34" charset="0"/>
                  </a:endParaRPr>
                </a:p>
              </p:txBody>
            </p:sp>
          </p:grpSp>
          <p:pic>
            <p:nvPicPr>
              <p:cNvPr id="77" name="Picture 76" descr="Key.jpg"/>
              <p:cNvPicPr>
                <a:picLocks noChangeAspect="1"/>
              </p:cNvPicPr>
              <p:nvPr/>
            </p:nvPicPr>
            <p:blipFill>
              <a:blip r:embed="rId3" cstate="print"/>
              <a:srcRect l="31257" t="10003" r="27068"/>
              <a:stretch>
                <a:fillRect/>
              </a:stretch>
            </p:blipFill>
            <p:spPr>
              <a:xfrm>
                <a:off x="25222200" y="609600"/>
                <a:ext cx="1524000" cy="2742438"/>
              </a:xfrm>
              <a:prstGeom prst="rect">
                <a:avLst/>
              </a:prstGeom>
            </p:spPr>
          </p:pic>
          <p:pic>
            <p:nvPicPr>
              <p:cNvPr id="78" name="Picture 77" descr="second floor.bmp"/>
              <p:cNvPicPr>
                <a:picLocks noChangeAspect="1"/>
              </p:cNvPicPr>
              <p:nvPr/>
            </p:nvPicPr>
            <p:blipFill>
              <a:blip r:embed="rId4"/>
              <a:srcRect l="581" t="1647" r="581" b="1647"/>
              <a:stretch>
                <a:fillRect/>
              </a:stretch>
            </p:blipFill>
            <p:spPr>
              <a:xfrm>
                <a:off x="9540240" y="526920"/>
                <a:ext cx="15605760" cy="5391915"/>
              </a:xfrm>
              <a:prstGeom prst="rect">
                <a:avLst/>
              </a:prstGeom>
            </p:spPr>
          </p:pic>
        </p:grpSp>
        <p:pic>
          <p:nvPicPr>
            <p:cNvPr id="20" name="Picture 19" descr="ACTUAL_Computer_lab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67200" y="1901702"/>
              <a:ext cx="5181600" cy="305129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grpSp>
        <p:nvGrpSpPr>
          <p:cNvPr id="4" name="Group 49"/>
          <p:cNvGrpSpPr/>
          <p:nvPr/>
        </p:nvGrpSpPr>
        <p:grpSpPr>
          <a:xfrm>
            <a:off x="4114800" y="304800"/>
            <a:ext cx="22707600" cy="5867400"/>
            <a:chOff x="18601944" y="304800"/>
            <a:chExt cx="8449056" cy="5867400"/>
          </a:xfrm>
        </p:grpSpPr>
        <p:sp>
          <p:nvSpPr>
            <p:cNvPr id="68" name="Round Diagonal Corner Rectangle 67"/>
            <p:cNvSpPr/>
            <p:nvPr/>
          </p:nvSpPr>
          <p:spPr>
            <a:xfrm>
              <a:off x="18601944" y="304800"/>
              <a:ext cx="8449056" cy="58674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lnSpc>
                  <a:spcPct val="150000"/>
                </a:lnSpc>
              </a:pPr>
              <a:r>
                <a:rPr 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FACADE</a:t>
              </a:r>
            </a:p>
            <a:p>
              <a:pPr lvl="1"/>
              <a:endParaRPr lang="en-US" sz="1300" b="1" dirty="0" smtClean="0">
                <a:latin typeface="Arial Black" pitchFamily="34" charset="0"/>
              </a:endParaRPr>
            </a:p>
            <a:p>
              <a:pPr lvl="1">
                <a:buFont typeface="Arial" charset="0"/>
                <a:buChar char="•"/>
              </a:pPr>
              <a:endParaRPr lang="en-US" sz="1300" b="1" dirty="0" smtClean="0"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</a:pPr>
              <a:endParaRPr lang="en-US" sz="14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</a:pPr>
              <a:endParaRPr lang="en-US" sz="18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endParaRPr lang="en-US" sz="1800" b="1" u="sng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 flipH="1">
              <a:off x="26795827" y="5486400"/>
              <a:ext cx="166597" cy="261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en-US" sz="11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pic>
        <p:nvPicPr>
          <p:cNvPr id="21" name="Picture 20" descr="ELEVATION.jpg"/>
          <p:cNvPicPr>
            <a:picLocks noChangeAspect="1"/>
          </p:cNvPicPr>
          <p:nvPr/>
        </p:nvPicPr>
        <p:blipFill>
          <a:blip r:embed="rId3" cstate="print">
            <a:lum bright="10000"/>
          </a:blip>
          <a:srcRect l="11667" r="5333"/>
          <a:stretch>
            <a:fillRect/>
          </a:stretch>
        </p:blipFill>
        <p:spPr>
          <a:xfrm>
            <a:off x="4648200" y="3830611"/>
            <a:ext cx="21736190" cy="1427189"/>
          </a:xfrm>
          <a:prstGeom prst="rect">
            <a:avLst/>
          </a:prstGeom>
        </p:spPr>
      </p:pic>
      <p:pic>
        <p:nvPicPr>
          <p:cNvPr id="58370" name="Picture 2" descr="F:\Final Presentation Images\FACADE DETAIL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820400" y="404515"/>
            <a:ext cx="3200400" cy="3405485"/>
          </a:xfrm>
          <a:prstGeom prst="rect">
            <a:avLst/>
          </a:prstGeom>
          <a:noFill/>
        </p:spPr>
      </p:pic>
      <p:pic>
        <p:nvPicPr>
          <p:cNvPr id="58371" name="Picture 3" descr="F:\Final Presentation Images\STAIR.jpg"/>
          <p:cNvPicPr>
            <a:picLocks noChangeAspect="1" noChangeArrowheads="1"/>
          </p:cNvPicPr>
          <p:nvPr/>
        </p:nvPicPr>
        <p:blipFill>
          <a:blip r:embed="rId5" cstate="print"/>
          <a:srcRect t="6651" b="15520"/>
          <a:stretch>
            <a:fillRect/>
          </a:stretch>
        </p:blipFill>
        <p:spPr bwMode="auto">
          <a:xfrm>
            <a:off x="14706600" y="404515"/>
            <a:ext cx="2833781" cy="3362326"/>
          </a:xfrm>
          <a:prstGeom prst="rect">
            <a:avLst/>
          </a:prstGeom>
          <a:noFill/>
        </p:spPr>
      </p:pic>
      <p:pic>
        <p:nvPicPr>
          <p:cNvPr id="24" name="Picture 23" descr="Brick Veneer With Metal Stud Backup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54600" y="609600"/>
            <a:ext cx="4191000" cy="3101340"/>
          </a:xfrm>
          <a:prstGeom prst="rect">
            <a:avLst/>
          </a:prstGeom>
        </p:spPr>
      </p:pic>
      <p:pic>
        <p:nvPicPr>
          <p:cNvPr id="58372" name="Picture 4" descr="F:\Final Presentation Images\bus stop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878800" y="381000"/>
            <a:ext cx="5438048" cy="3124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2865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/>
          <p:nvPr/>
        </p:nvCxnSpPr>
        <p:spPr>
          <a:xfrm flipV="1">
            <a:off x="64008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164" name="Round Diagonal Corner Rectangle 163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ENERGY &amp; SYSTEM EVALUATION</a:t>
            </a:r>
            <a:endParaRPr lang="en-US" sz="1200" dirty="0">
              <a:latin typeface="Arial Black" pitchFamily="34" charset="0"/>
            </a:endParaRPr>
          </a:p>
        </p:txBody>
      </p:sp>
      <p:cxnSp>
        <p:nvCxnSpPr>
          <p:cNvPr id="165" name="Elbow Connector 164"/>
          <p:cNvCxnSpPr/>
          <p:nvPr/>
        </p:nvCxnSpPr>
        <p:spPr>
          <a:xfrm>
            <a:off x="6400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ound Diagonal Corner Rectangle 165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7" name="Elbow Connector 166"/>
          <p:cNvCxnSpPr>
            <a:stCxn id="33" idx="0"/>
            <a:endCxn id="166" idx="2"/>
          </p:cNvCxnSpPr>
          <p:nvPr/>
        </p:nvCxnSpPr>
        <p:spPr>
          <a:xfrm>
            <a:off x="65532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ound Diagonal Corner Rectangle 82"/>
          <p:cNvSpPr/>
          <p:nvPr/>
        </p:nvSpPr>
        <p:spPr>
          <a:xfrm>
            <a:off x="95250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STRATEGIES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36" name="Elbow Connector 72"/>
          <p:cNvCxnSpPr>
            <a:stCxn id="83" idx="2"/>
          </p:cNvCxnSpPr>
          <p:nvPr/>
        </p:nvCxnSpPr>
        <p:spPr>
          <a:xfrm rot="10800000">
            <a:off x="8534400" y="2743200"/>
            <a:ext cx="990600" cy="457200"/>
          </a:xfrm>
          <a:prstGeom prst="bentConnector3">
            <a:avLst>
              <a:gd name="adj1" fmla="val 61022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flipV="1">
            <a:off x="85344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>
            <a:off x="85344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rot="5400000">
            <a:off x="80017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Elbow Connector 72"/>
          <p:cNvCxnSpPr/>
          <p:nvPr/>
        </p:nvCxnSpPr>
        <p:spPr>
          <a:xfrm rot="5400000" flipH="1" flipV="1">
            <a:off x="109347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Elbow Connector 127"/>
          <p:cNvCxnSpPr/>
          <p:nvPr/>
        </p:nvCxnSpPr>
        <p:spPr>
          <a:xfrm flipV="1">
            <a:off x="110490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Round Diagonal Corner Rectangle 131"/>
          <p:cNvSpPr/>
          <p:nvPr/>
        </p:nvSpPr>
        <p:spPr>
          <a:xfrm>
            <a:off x="116586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SYSTEM OPTIONS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33" name="Elbow Connector 132"/>
          <p:cNvCxnSpPr/>
          <p:nvPr/>
        </p:nvCxnSpPr>
        <p:spPr>
          <a:xfrm>
            <a:off x="110490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134" idx="2"/>
          </p:cNvCxnSpPr>
          <p:nvPr/>
        </p:nvCxnSpPr>
        <p:spPr>
          <a:xfrm>
            <a:off x="112014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Elbow Connector 72"/>
          <p:cNvCxnSpPr/>
          <p:nvPr/>
        </p:nvCxnSpPr>
        <p:spPr>
          <a:xfrm rot="16200000" flipV="1">
            <a:off x="129921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Elbow Connector 158"/>
          <p:cNvCxnSpPr/>
          <p:nvPr/>
        </p:nvCxnSpPr>
        <p:spPr>
          <a:xfrm flipV="1">
            <a:off x="13182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Elbow Connector 159"/>
          <p:cNvCxnSpPr/>
          <p:nvPr/>
        </p:nvCxnSpPr>
        <p:spPr>
          <a:xfrm>
            <a:off x="131826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Elbow Connector 39"/>
          <p:cNvCxnSpPr/>
          <p:nvPr/>
        </p:nvCxnSpPr>
        <p:spPr>
          <a:xfrm rot="5400000">
            <a:off x="126499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Elbow Connector 72"/>
          <p:cNvCxnSpPr/>
          <p:nvPr/>
        </p:nvCxnSpPr>
        <p:spPr>
          <a:xfrm rot="5400000" flipH="1" flipV="1">
            <a:off x="152019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Elbow Connector 170"/>
          <p:cNvCxnSpPr/>
          <p:nvPr/>
        </p:nvCxnSpPr>
        <p:spPr>
          <a:xfrm>
            <a:off x="153162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Elbow Connector 172"/>
          <p:cNvCxnSpPr/>
          <p:nvPr/>
        </p:nvCxnSpPr>
        <p:spPr>
          <a:xfrm rot="16200000" flipH="1">
            <a:off x="15392400" y="3733800"/>
            <a:ext cx="838200" cy="228600"/>
          </a:xfrm>
          <a:prstGeom prst="bentConnector2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Round Diagonal Corner Rectangle 133"/>
          <p:cNvSpPr/>
          <p:nvPr/>
        </p:nvSpPr>
        <p:spPr>
          <a:xfrm>
            <a:off x="116586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CONSTRUCTION CONCERNS</a:t>
            </a:r>
          </a:p>
        </p:txBody>
      </p:sp>
      <p:sp>
        <p:nvSpPr>
          <p:cNvPr id="106" name="Round Diagonal Corner Rectangle 105"/>
          <p:cNvSpPr/>
          <p:nvPr/>
        </p:nvSpPr>
        <p:spPr>
          <a:xfrm>
            <a:off x="137922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DESIGN DEVELOPMENT</a:t>
            </a:r>
            <a:endParaRPr lang="en-US" sz="1200" dirty="0">
              <a:latin typeface="Arial Black" pitchFamily="34" charset="0"/>
            </a:endParaRPr>
          </a:p>
        </p:txBody>
      </p:sp>
      <p:cxnSp>
        <p:nvCxnSpPr>
          <p:cNvPr id="168" name="Elbow Connector 167"/>
          <p:cNvCxnSpPr/>
          <p:nvPr/>
        </p:nvCxnSpPr>
        <p:spPr>
          <a:xfrm flipV="1">
            <a:off x="153162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ound Diagonal Corner Rectangle 57"/>
          <p:cNvSpPr/>
          <p:nvPr/>
        </p:nvSpPr>
        <p:spPr>
          <a:xfrm>
            <a:off x="116586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59" name="Round Diagonal Corner Rectangle 58"/>
          <p:cNvSpPr/>
          <p:nvPr/>
        </p:nvSpPr>
        <p:spPr>
          <a:xfrm>
            <a:off x="116586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DESIGN</a:t>
            </a:r>
          </a:p>
          <a:p>
            <a:pPr algn="ctr"/>
            <a:r>
              <a:rPr lang="en-US" sz="1400" dirty="0" smtClean="0">
                <a:latin typeface="Arial Black" pitchFamily="34" charset="0"/>
              </a:rPr>
              <a:t>SCHEME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61" name="Round Diagonal Corner Rectangle 60"/>
          <p:cNvSpPr/>
          <p:nvPr/>
        </p:nvSpPr>
        <p:spPr>
          <a:xfrm>
            <a:off x="159258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FACADE &amp; KEY SPACES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62" name="Round Diagonal Corner Rectangle 61"/>
          <p:cNvSpPr/>
          <p:nvPr/>
        </p:nvSpPr>
        <p:spPr>
          <a:xfrm>
            <a:off x="159258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DESIGN &amp; MODELING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63" name="Round Diagonal Corner Rectangle 62"/>
          <p:cNvSpPr/>
          <p:nvPr/>
        </p:nvSpPr>
        <p:spPr>
          <a:xfrm>
            <a:off x="15925800" y="3200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COST/ CONSTRUCTION PHASING</a:t>
            </a:r>
            <a:endParaRPr lang="en-US" sz="1200" dirty="0">
              <a:latin typeface="Arial Black" pitchFamily="34" charset="0"/>
            </a:endParaRPr>
          </a:p>
        </p:txBody>
      </p:sp>
      <p:sp>
        <p:nvSpPr>
          <p:cNvPr id="65" name="Round Diagonal Corner Rectangle 64"/>
          <p:cNvSpPr/>
          <p:nvPr/>
        </p:nvSpPr>
        <p:spPr>
          <a:xfrm>
            <a:off x="15925800" y="3962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grpSp>
        <p:nvGrpSpPr>
          <p:cNvPr id="75" name="Group 74"/>
          <p:cNvGrpSpPr/>
          <p:nvPr/>
        </p:nvGrpSpPr>
        <p:grpSpPr>
          <a:xfrm>
            <a:off x="18601944" y="304800"/>
            <a:ext cx="8449056" cy="5867400"/>
            <a:chOff x="18601944" y="304800"/>
            <a:chExt cx="8449056" cy="5867400"/>
          </a:xfrm>
        </p:grpSpPr>
        <p:grpSp>
          <p:nvGrpSpPr>
            <p:cNvPr id="52" name="Group 49"/>
            <p:cNvGrpSpPr/>
            <p:nvPr/>
          </p:nvGrpSpPr>
          <p:grpSpPr>
            <a:xfrm>
              <a:off x="18601944" y="304800"/>
              <a:ext cx="8449056" cy="5867400"/>
              <a:chOff x="18601944" y="304800"/>
              <a:chExt cx="8449056" cy="5867400"/>
            </a:xfrm>
          </p:grpSpPr>
          <p:sp>
            <p:nvSpPr>
              <p:cNvPr id="67" name="Round Diagonal Corner Rectangle 66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b="1" dirty="0" smtClean="0">
                    <a:solidFill>
                      <a:schemeClr val="bg1">
                        <a:lumMod val="95000"/>
                      </a:schemeClr>
                    </a:solidFill>
                    <a:latin typeface="Arial Black" pitchFamily="34" charset="0"/>
                  </a:rPr>
                  <a:t>STRUCTURAL SYSTEM &amp; MODEL</a:t>
                </a: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r>
                  <a:rPr lang="en-US" sz="1300" b="1" dirty="0" smtClean="0">
                    <a:latin typeface="Arial Black" pitchFamily="34" charset="0"/>
                  </a:rPr>
                  <a:t>Structural Design Summary</a:t>
                </a:r>
              </a:p>
              <a:p>
                <a:pPr lvl="1">
                  <a:buFont typeface="Arial" pitchFamily="34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Structural Steel</a:t>
                </a:r>
              </a:p>
              <a:p>
                <a:pPr lvl="1">
                  <a:buFont typeface="Arial" pitchFamily="34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Braced Frame w/ Moment Frames as needed</a:t>
                </a:r>
              </a:p>
              <a:p>
                <a:pPr lvl="1">
                  <a:buFont typeface="Arial" pitchFamily="34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Composite Beam System</a:t>
                </a:r>
              </a:p>
              <a:p>
                <a:pPr lvl="1">
                  <a:buFont typeface="Arial" pitchFamily="34" charset="0"/>
                  <a:buChar char="•"/>
                </a:pPr>
                <a:endParaRPr lang="en-US" sz="1300" b="1" dirty="0" smtClean="0">
                  <a:latin typeface="Arial Black" pitchFamily="34" charset="0"/>
                </a:endParaRPr>
              </a:p>
              <a:p>
                <a:r>
                  <a:rPr lang="en-US" sz="1300" b="1" dirty="0" smtClean="0">
                    <a:latin typeface="Arial Black" pitchFamily="34" charset="0"/>
                  </a:rPr>
                  <a:t>Design Process</a:t>
                </a:r>
              </a:p>
              <a:p>
                <a:pPr lvl="1">
                  <a:buFont typeface="Arial" pitchFamily="34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Laid out structural grid in Revit  following architectural layout</a:t>
                </a:r>
              </a:p>
              <a:p>
                <a:pPr lvl="1">
                  <a:buFont typeface="Arial" pitchFamily="34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Used Revit-RAM interoperability  link to  put n RAM</a:t>
                </a:r>
              </a:p>
              <a:p>
                <a:pPr lvl="1">
                  <a:buFont typeface="Arial" pitchFamily="34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Put designed gravity system  back in Revit</a:t>
                </a:r>
              </a:p>
              <a:p>
                <a:pPr lvl="1">
                  <a:buFont typeface="Arial" pitchFamily="34" charset="0"/>
                  <a:buChar char="•"/>
                </a:pPr>
                <a:endParaRPr lang="en-US" sz="1300" b="1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endParaRPr lang="en-US" sz="1800" b="1" u="sng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 flipH="1">
                <a:off x="26289000" y="5562600"/>
                <a:ext cx="4663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16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pic>
          <p:nvPicPr>
            <p:cNvPr id="69" name="Picture 68" descr="Model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897600" y="1295400"/>
              <a:ext cx="3810000" cy="2165449"/>
            </a:xfrm>
            <a:prstGeom prst="rect">
              <a:avLst/>
            </a:prstGeom>
          </p:spPr>
        </p:pic>
        <p:pic>
          <p:nvPicPr>
            <p:cNvPr id="70" name="Picture 2"/>
            <p:cNvPicPr>
              <a:picLocks noChangeAspect="1" noChangeArrowheads="1"/>
            </p:cNvPicPr>
            <p:nvPr/>
          </p:nvPicPr>
          <p:blipFill>
            <a:blip r:embed="rId4"/>
            <a:srcRect t="1992" r="11228" b="3983"/>
            <a:stretch>
              <a:fillRect/>
            </a:stretch>
          </p:blipFill>
          <p:spPr bwMode="auto">
            <a:xfrm>
              <a:off x="23150519" y="1266249"/>
              <a:ext cx="3575105" cy="2221043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>
              <a:outerShdw dist="50800" dir="5400000" algn="ctr" rotWithShape="0">
                <a:schemeClr val="bg1">
                  <a:alpha val="0"/>
                </a:schemeClr>
              </a:outerShdw>
            </a:effectLst>
          </p:spPr>
        </p:pic>
        <p:sp>
          <p:nvSpPr>
            <p:cNvPr id="71" name="TextBox 70"/>
            <p:cNvSpPr txBox="1"/>
            <p:nvPr/>
          </p:nvSpPr>
          <p:spPr>
            <a:xfrm>
              <a:off x="23317200" y="3124200"/>
              <a:ext cx="12192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u="sng" dirty="0" smtClean="0">
                  <a:latin typeface="Arial Black" pitchFamily="34" charset="0"/>
                </a:rPr>
                <a:t>RAM</a:t>
              </a:r>
              <a:endParaRPr lang="en-US" sz="1400" u="sng" dirty="0">
                <a:latin typeface="Arial Black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9278600" y="3124200"/>
              <a:ext cx="12192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u="sng" dirty="0" err="1" smtClean="0">
                  <a:latin typeface="Arial Black" pitchFamily="34" charset="0"/>
                </a:rPr>
                <a:t>Revit</a:t>
              </a:r>
              <a:endParaRPr lang="en-US" sz="1400" u="sng" dirty="0">
                <a:latin typeface="Arial Black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223 -0.0666 L 4.44444E-6 -4.96762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" y="3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2865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/>
          <p:nvPr/>
        </p:nvCxnSpPr>
        <p:spPr>
          <a:xfrm flipV="1">
            <a:off x="64008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164" name="Round Diagonal Corner Rectangle 163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ENERGY &amp; SYSTEM EVALUATION</a:t>
            </a:r>
            <a:endParaRPr lang="en-US" sz="1200" dirty="0">
              <a:latin typeface="Arial Black" pitchFamily="34" charset="0"/>
            </a:endParaRPr>
          </a:p>
        </p:txBody>
      </p:sp>
      <p:cxnSp>
        <p:nvCxnSpPr>
          <p:cNvPr id="165" name="Elbow Connector 164"/>
          <p:cNvCxnSpPr/>
          <p:nvPr/>
        </p:nvCxnSpPr>
        <p:spPr>
          <a:xfrm>
            <a:off x="6400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ound Diagonal Corner Rectangle 165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7" name="Elbow Connector 166"/>
          <p:cNvCxnSpPr>
            <a:stCxn id="33" idx="0"/>
            <a:endCxn id="166" idx="2"/>
          </p:cNvCxnSpPr>
          <p:nvPr/>
        </p:nvCxnSpPr>
        <p:spPr>
          <a:xfrm>
            <a:off x="65532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ound Diagonal Corner Rectangle 82"/>
          <p:cNvSpPr/>
          <p:nvPr/>
        </p:nvSpPr>
        <p:spPr>
          <a:xfrm>
            <a:off x="95250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STRATEGIES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36" name="Elbow Connector 72"/>
          <p:cNvCxnSpPr>
            <a:stCxn id="83" idx="2"/>
          </p:cNvCxnSpPr>
          <p:nvPr/>
        </p:nvCxnSpPr>
        <p:spPr>
          <a:xfrm rot="10800000">
            <a:off x="8534400" y="2743200"/>
            <a:ext cx="990600" cy="457200"/>
          </a:xfrm>
          <a:prstGeom prst="bentConnector3">
            <a:avLst>
              <a:gd name="adj1" fmla="val 61022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flipV="1">
            <a:off x="85344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>
            <a:off x="85344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rot="5400000">
            <a:off x="80017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Elbow Connector 72"/>
          <p:cNvCxnSpPr/>
          <p:nvPr/>
        </p:nvCxnSpPr>
        <p:spPr>
          <a:xfrm rot="5400000" flipH="1" flipV="1">
            <a:off x="109347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Elbow Connector 127"/>
          <p:cNvCxnSpPr/>
          <p:nvPr/>
        </p:nvCxnSpPr>
        <p:spPr>
          <a:xfrm flipV="1">
            <a:off x="110490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Round Diagonal Corner Rectangle 131"/>
          <p:cNvSpPr/>
          <p:nvPr/>
        </p:nvSpPr>
        <p:spPr>
          <a:xfrm>
            <a:off x="116586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SYSTEM OPTIONS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33" name="Elbow Connector 132"/>
          <p:cNvCxnSpPr/>
          <p:nvPr/>
        </p:nvCxnSpPr>
        <p:spPr>
          <a:xfrm>
            <a:off x="110490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134" idx="2"/>
          </p:cNvCxnSpPr>
          <p:nvPr/>
        </p:nvCxnSpPr>
        <p:spPr>
          <a:xfrm>
            <a:off x="112014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Elbow Connector 72"/>
          <p:cNvCxnSpPr/>
          <p:nvPr/>
        </p:nvCxnSpPr>
        <p:spPr>
          <a:xfrm rot="16200000" flipV="1">
            <a:off x="129921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Elbow Connector 158"/>
          <p:cNvCxnSpPr/>
          <p:nvPr/>
        </p:nvCxnSpPr>
        <p:spPr>
          <a:xfrm flipV="1">
            <a:off x="13182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Elbow Connector 159"/>
          <p:cNvCxnSpPr/>
          <p:nvPr/>
        </p:nvCxnSpPr>
        <p:spPr>
          <a:xfrm>
            <a:off x="131826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Elbow Connector 39"/>
          <p:cNvCxnSpPr/>
          <p:nvPr/>
        </p:nvCxnSpPr>
        <p:spPr>
          <a:xfrm rot="5400000">
            <a:off x="126499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Elbow Connector 72"/>
          <p:cNvCxnSpPr/>
          <p:nvPr/>
        </p:nvCxnSpPr>
        <p:spPr>
          <a:xfrm rot="5400000" flipH="1" flipV="1">
            <a:off x="152019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Elbow Connector 170"/>
          <p:cNvCxnSpPr/>
          <p:nvPr/>
        </p:nvCxnSpPr>
        <p:spPr>
          <a:xfrm>
            <a:off x="153162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Elbow Connector 172"/>
          <p:cNvCxnSpPr/>
          <p:nvPr/>
        </p:nvCxnSpPr>
        <p:spPr>
          <a:xfrm rot="16200000" flipH="1">
            <a:off x="15392400" y="3733800"/>
            <a:ext cx="838200" cy="228600"/>
          </a:xfrm>
          <a:prstGeom prst="bentConnector2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Round Diagonal Corner Rectangle 133"/>
          <p:cNvSpPr/>
          <p:nvPr/>
        </p:nvSpPr>
        <p:spPr>
          <a:xfrm>
            <a:off x="116586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CONSTRUCTION CONCERNS</a:t>
            </a:r>
          </a:p>
        </p:txBody>
      </p:sp>
      <p:sp>
        <p:nvSpPr>
          <p:cNvPr id="106" name="Round Diagonal Corner Rectangle 105"/>
          <p:cNvSpPr/>
          <p:nvPr/>
        </p:nvSpPr>
        <p:spPr>
          <a:xfrm>
            <a:off x="137922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DESIGN DEVELOPMENT</a:t>
            </a:r>
            <a:endParaRPr lang="en-US" sz="1200" dirty="0">
              <a:latin typeface="Arial Black" pitchFamily="34" charset="0"/>
            </a:endParaRPr>
          </a:p>
        </p:txBody>
      </p:sp>
      <p:cxnSp>
        <p:nvCxnSpPr>
          <p:cNvPr id="168" name="Elbow Connector 167"/>
          <p:cNvCxnSpPr/>
          <p:nvPr/>
        </p:nvCxnSpPr>
        <p:spPr>
          <a:xfrm flipV="1">
            <a:off x="153162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ound Diagonal Corner Rectangle 57"/>
          <p:cNvSpPr/>
          <p:nvPr/>
        </p:nvSpPr>
        <p:spPr>
          <a:xfrm>
            <a:off x="116586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59" name="Round Diagonal Corner Rectangle 58"/>
          <p:cNvSpPr/>
          <p:nvPr/>
        </p:nvSpPr>
        <p:spPr>
          <a:xfrm>
            <a:off x="116586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DESIGN</a:t>
            </a:r>
          </a:p>
          <a:p>
            <a:pPr algn="ctr"/>
            <a:r>
              <a:rPr lang="en-US" sz="1400" dirty="0" smtClean="0">
                <a:latin typeface="Arial Black" pitchFamily="34" charset="0"/>
              </a:rPr>
              <a:t>SCHEME</a:t>
            </a:r>
            <a:endParaRPr lang="en-US" sz="1400" dirty="0">
              <a:latin typeface="Arial Black" pitchFamily="34" charset="0"/>
            </a:endParaRPr>
          </a:p>
        </p:txBody>
      </p:sp>
      <p:grpSp>
        <p:nvGrpSpPr>
          <p:cNvPr id="82" name="Group 81"/>
          <p:cNvGrpSpPr/>
          <p:nvPr/>
        </p:nvGrpSpPr>
        <p:grpSpPr>
          <a:xfrm>
            <a:off x="18592800" y="304800"/>
            <a:ext cx="8449056" cy="5867400"/>
            <a:chOff x="18601944" y="304800"/>
            <a:chExt cx="8449056" cy="5867400"/>
          </a:xfrm>
        </p:grpSpPr>
        <p:grpSp>
          <p:nvGrpSpPr>
            <p:cNvPr id="84" name="Group 49"/>
            <p:cNvGrpSpPr/>
            <p:nvPr/>
          </p:nvGrpSpPr>
          <p:grpSpPr>
            <a:xfrm>
              <a:off x="18601944" y="304800"/>
              <a:ext cx="8449056" cy="5867400"/>
              <a:chOff x="18601944" y="304800"/>
              <a:chExt cx="8449056" cy="5867400"/>
            </a:xfrm>
          </p:grpSpPr>
          <p:sp>
            <p:nvSpPr>
              <p:cNvPr id="88" name="Round Diagonal Corner Rectangle 87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b="1" dirty="0" smtClean="0">
                    <a:solidFill>
                      <a:schemeClr val="bg1">
                        <a:lumMod val="95000"/>
                      </a:schemeClr>
                    </a:solidFill>
                    <a:latin typeface="Arial Black" pitchFamily="34" charset="0"/>
                  </a:rPr>
                  <a:t>System Modeling in </a:t>
                </a:r>
                <a:r>
                  <a:rPr lang="en-US" sz="1800" b="1" dirty="0" err="1" smtClean="0">
                    <a:solidFill>
                      <a:schemeClr val="bg1">
                        <a:lumMod val="95000"/>
                      </a:schemeClr>
                    </a:solidFill>
                    <a:latin typeface="Arial Black" pitchFamily="34" charset="0"/>
                  </a:rPr>
                  <a:t>Revit</a:t>
                </a:r>
                <a:r>
                  <a:rPr lang="en-US" sz="1800" b="1" dirty="0" smtClean="0">
                    <a:solidFill>
                      <a:schemeClr val="bg1">
                        <a:lumMod val="95000"/>
                      </a:schemeClr>
                    </a:solidFill>
                    <a:latin typeface="Arial Black" pitchFamily="34" charset="0"/>
                  </a:rPr>
                  <a:t> MEP</a:t>
                </a: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endParaRPr lang="en-US" sz="1800" b="1" u="sng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 flipH="1">
                <a:off x="26289000" y="5562600"/>
                <a:ext cx="4663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19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pic>
          <p:nvPicPr>
            <p:cNvPr id="85" name="Picture 84"/>
            <p:cNvPicPr/>
            <p:nvPr/>
          </p:nvPicPr>
          <p:blipFill>
            <a:blip r:embed="rId3"/>
            <a:srcRect r="75070" b="6134"/>
            <a:stretch>
              <a:fillRect/>
            </a:stretch>
          </p:blipFill>
          <p:spPr bwMode="auto">
            <a:xfrm>
              <a:off x="18745200" y="1066800"/>
              <a:ext cx="4953000" cy="3657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6" name="Picture 85"/>
            <p:cNvPicPr/>
            <p:nvPr/>
          </p:nvPicPr>
          <p:blipFill>
            <a:blip r:embed="rId4"/>
            <a:srcRect l="8077" t="36463" r="79893" b="16397"/>
            <a:stretch>
              <a:fillRect/>
            </a:stretch>
          </p:blipFill>
          <p:spPr bwMode="auto">
            <a:xfrm>
              <a:off x="22098000" y="2971800"/>
              <a:ext cx="3810000" cy="2779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7" name="Rectangle 86"/>
            <p:cNvSpPr/>
            <p:nvPr/>
          </p:nvSpPr>
          <p:spPr>
            <a:xfrm>
              <a:off x="22021800" y="4038600"/>
              <a:ext cx="3962400" cy="381000"/>
            </a:xfrm>
            <a:prstGeom prst="rect">
              <a:avLst/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Round Diagonal Corner Rectangle 60"/>
          <p:cNvSpPr/>
          <p:nvPr/>
        </p:nvSpPr>
        <p:spPr>
          <a:xfrm>
            <a:off x="159258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FACADE &amp; KEY SPACES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62" name="Round Diagonal Corner Rectangle 61"/>
          <p:cNvSpPr/>
          <p:nvPr/>
        </p:nvSpPr>
        <p:spPr>
          <a:xfrm>
            <a:off x="159258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DESIGN &amp; MODELING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63" name="Round Diagonal Corner Rectangle 62"/>
          <p:cNvSpPr/>
          <p:nvPr/>
        </p:nvSpPr>
        <p:spPr>
          <a:xfrm>
            <a:off x="15925800" y="3200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COST/ CONSTRUCTION PHASING</a:t>
            </a:r>
            <a:endParaRPr lang="en-US" sz="1200" dirty="0">
              <a:latin typeface="Arial Black" pitchFamily="34" charset="0"/>
            </a:endParaRPr>
          </a:p>
        </p:txBody>
      </p:sp>
      <p:sp>
        <p:nvSpPr>
          <p:cNvPr id="65" name="Round Diagonal Corner Rectangle 64"/>
          <p:cNvSpPr/>
          <p:nvPr/>
        </p:nvSpPr>
        <p:spPr>
          <a:xfrm>
            <a:off x="15925800" y="3962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18592800" y="304800"/>
            <a:ext cx="8449056" cy="5867400"/>
            <a:chOff x="18601944" y="304800"/>
            <a:chExt cx="8449056" cy="5867400"/>
          </a:xfrm>
        </p:grpSpPr>
        <p:grpSp>
          <p:nvGrpSpPr>
            <p:cNvPr id="2" name="Group 49"/>
            <p:cNvGrpSpPr/>
            <p:nvPr/>
          </p:nvGrpSpPr>
          <p:grpSpPr>
            <a:xfrm>
              <a:off x="18601944" y="304800"/>
              <a:ext cx="8449056" cy="5867400"/>
              <a:chOff x="18601944" y="304800"/>
              <a:chExt cx="8449056" cy="5867400"/>
            </a:xfrm>
          </p:grpSpPr>
          <p:sp>
            <p:nvSpPr>
              <p:cNvPr id="67" name="Round Diagonal Corner Rectangle 66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b="1" dirty="0" smtClean="0">
                    <a:solidFill>
                      <a:schemeClr val="bg1">
                        <a:lumMod val="95000"/>
                      </a:schemeClr>
                    </a:solidFill>
                    <a:latin typeface="Arial Black" pitchFamily="34" charset="0"/>
                  </a:rPr>
                  <a:t>System Modeling in Revit MEP</a:t>
                </a: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 flipH="1">
                <a:off x="26289000" y="5562600"/>
                <a:ext cx="4663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18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821400" y="2514600"/>
              <a:ext cx="7086600" cy="3467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469600" y="457200"/>
              <a:ext cx="3257550" cy="3867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7" name="Rectangle 56"/>
            <p:cNvSpPr/>
            <p:nvPr/>
          </p:nvSpPr>
          <p:spPr>
            <a:xfrm>
              <a:off x="22021800" y="1752600"/>
              <a:ext cx="1905000" cy="3924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150000"/>
                </a:lnSpc>
              </a:pPr>
              <a:r>
                <a:rPr lang="en-US" sz="13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Typ. Classroom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24155400" y="5105400"/>
              <a:ext cx="1905000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150000"/>
                </a:lnSpc>
              </a:pPr>
              <a:r>
                <a:rPr lang="en-US" sz="13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Main Runs &amp; Gymnasium</a:t>
              </a: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8592800" y="304800"/>
            <a:ext cx="8449056" cy="5867400"/>
            <a:chOff x="22860000" y="685800"/>
            <a:chExt cx="8449056" cy="5867400"/>
          </a:xfrm>
        </p:grpSpPr>
        <p:grpSp>
          <p:nvGrpSpPr>
            <p:cNvPr id="74" name="Group 49"/>
            <p:cNvGrpSpPr/>
            <p:nvPr/>
          </p:nvGrpSpPr>
          <p:grpSpPr>
            <a:xfrm>
              <a:off x="22860000" y="685800"/>
              <a:ext cx="8449056" cy="5867400"/>
              <a:chOff x="18601944" y="304800"/>
              <a:chExt cx="8449056" cy="5867400"/>
            </a:xfrm>
          </p:grpSpPr>
          <p:sp>
            <p:nvSpPr>
              <p:cNvPr id="79" name="Round Diagonal Corner Rectangle 78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b="1" dirty="0" smtClean="0">
                    <a:solidFill>
                      <a:schemeClr val="bg1">
                        <a:lumMod val="95000"/>
                      </a:schemeClr>
                    </a:solidFill>
                    <a:latin typeface="Arial Black" pitchFamily="34" charset="0"/>
                  </a:rPr>
                  <a:t>System Modeling in Revit MEP</a:t>
                </a: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 flipH="1">
                <a:off x="26289000" y="5562600"/>
                <a:ext cx="4663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17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/>
            <a:srcRect l="21896" t="21875" r="19192" b="22656"/>
            <a:stretch>
              <a:fillRect/>
            </a:stretch>
          </p:blipFill>
          <p:spPr bwMode="auto">
            <a:xfrm>
              <a:off x="23241000" y="2209800"/>
              <a:ext cx="7688317" cy="2895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788 -0.07214 L -8.33333E-7 3.69942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" y="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56647E-6 L -0.33889 -0.0055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889 -0.00555 L -0.66389 3.69942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" y="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56647E-6 L -0.33334 -0.0055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2865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/>
          <p:nvPr/>
        </p:nvCxnSpPr>
        <p:spPr>
          <a:xfrm flipV="1">
            <a:off x="64008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5" name="Elbow Connector 164"/>
          <p:cNvCxnSpPr/>
          <p:nvPr/>
        </p:nvCxnSpPr>
        <p:spPr>
          <a:xfrm>
            <a:off x="6400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ound Diagonal Corner Rectangle 165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7" name="Elbow Connector 166"/>
          <p:cNvCxnSpPr>
            <a:stCxn id="33" idx="0"/>
            <a:endCxn id="166" idx="2"/>
          </p:cNvCxnSpPr>
          <p:nvPr/>
        </p:nvCxnSpPr>
        <p:spPr>
          <a:xfrm>
            <a:off x="65532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ound Diagonal Corner Rectangle 82"/>
          <p:cNvSpPr/>
          <p:nvPr/>
        </p:nvSpPr>
        <p:spPr>
          <a:xfrm>
            <a:off x="95250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STRATEGIES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36" name="Elbow Connector 72"/>
          <p:cNvCxnSpPr>
            <a:stCxn id="83" idx="2"/>
          </p:cNvCxnSpPr>
          <p:nvPr/>
        </p:nvCxnSpPr>
        <p:spPr>
          <a:xfrm rot="10800000">
            <a:off x="8534400" y="2743200"/>
            <a:ext cx="990600" cy="457200"/>
          </a:xfrm>
          <a:prstGeom prst="bentConnector3">
            <a:avLst>
              <a:gd name="adj1" fmla="val 61022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flipV="1">
            <a:off x="85344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>
            <a:off x="85344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rot="5400000">
            <a:off x="80017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ound Diagonal Corner Rectangle 105"/>
          <p:cNvSpPr/>
          <p:nvPr/>
        </p:nvSpPr>
        <p:spPr>
          <a:xfrm>
            <a:off x="137922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DESIGN DEVELOPMENT</a:t>
            </a:r>
            <a:endParaRPr lang="en-US" sz="1200" dirty="0">
              <a:latin typeface="Arial Black" pitchFamily="34" charset="0"/>
            </a:endParaRPr>
          </a:p>
        </p:txBody>
      </p:sp>
      <p:cxnSp>
        <p:nvCxnSpPr>
          <p:cNvPr id="127" name="Elbow Connector 72"/>
          <p:cNvCxnSpPr/>
          <p:nvPr/>
        </p:nvCxnSpPr>
        <p:spPr>
          <a:xfrm rot="5400000" flipH="1" flipV="1">
            <a:off x="109347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Elbow Connector 127"/>
          <p:cNvCxnSpPr/>
          <p:nvPr/>
        </p:nvCxnSpPr>
        <p:spPr>
          <a:xfrm flipV="1">
            <a:off x="110490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Round Diagonal Corner Rectangle 131"/>
          <p:cNvSpPr/>
          <p:nvPr/>
        </p:nvSpPr>
        <p:spPr>
          <a:xfrm>
            <a:off x="116586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SYSTEM OPTIONS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33" name="Elbow Connector 132"/>
          <p:cNvCxnSpPr/>
          <p:nvPr/>
        </p:nvCxnSpPr>
        <p:spPr>
          <a:xfrm>
            <a:off x="110490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134" idx="2"/>
          </p:cNvCxnSpPr>
          <p:nvPr/>
        </p:nvCxnSpPr>
        <p:spPr>
          <a:xfrm>
            <a:off x="112014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Elbow Connector 72"/>
          <p:cNvCxnSpPr/>
          <p:nvPr/>
        </p:nvCxnSpPr>
        <p:spPr>
          <a:xfrm rot="16200000" flipV="1">
            <a:off x="129921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Elbow Connector 158"/>
          <p:cNvCxnSpPr/>
          <p:nvPr/>
        </p:nvCxnSpPr>
        <p:spPr>
          <a:xfrm flipV="1">
            <a:off x="13182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Elbow Connector 159"/>
          <p:cNvCxnSpPr/>
          <p:nvPr/>
        </p:nvCxnSpPr>
        <p:spPr>
          <a:xfrm>
            <a:off x="131826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Elbow Connector 39"/>
          <p:cNvCxnSpPr/>
          <p:nvPr/>
        </p:nvCxnSpPr>
        <p:spPr>
          <a:xfrm rot="5400000">
            <a:off x="126499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Elbow Connector 72"/>
          <p:cNvCxnSpPr/>
          <p:nvPr/>
        </p:nvCxnSpPr>
        <p:spPr>
          <a:xfrm rot="5400000" flipH="1" flipV="1">
            <a:off x="152019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Elbow Connector 167"/>
          <p:cNvCxnSpPr/>
          <p:nvPr/>
        </p:nvCxnSpPr>
        <p:spPr>
          <a:xfrm flipV="1">
            <a:off x="153162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Elbow Connector 172"/>
          <p:cNvCxnSpPr/>
          <p:nvPr/>
        </p:nvCxnSpPr>
        <p:spPr>
          <a:xfrm rot="16200000" flipH="1">
            <a:off x="15392400" y="3733800"/>
            <a:ext cx="838200" cy="228600"/>
          </a:xfrm>
          <a:prstGeom prst="bentConnector2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Elbow Connector 170"/>
          <p:cNvCxnSpPr/>
          <p:nvPr/>
        </p:nvCxnSpPr>
        <p:spPr>
          <a:xfrm>
            <a:off x="153162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Round Diagonal Corner Rectangle 133"/>
          <p:cNvSpPr/>
          <p:nvPr/>
        </p:nvSpPr>
        <p:spPr>
          <a:xfrm>
            <a:off x="116586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CONSTRUCTION CONCERNS</a:t>
            </a:r>
          </a:p>
        </p:txBody>
      </p:sp>
      <p:sp>
        <p:nvSpPr>
          <p:cNvPr id="58" name="Round Diagonal Corner Rectangle 57"/>
          <p:cNvSpPr/>
          <p:nvPr/>
        </p:nvSpPr>
        <p:spPr>
          <a:xfrm>
            <a:off x="116586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59" name="Round Diagonal Corner Rectangle 58"/>
          <p:cNvSpPr/>
          <p:nvPr/>
        </p:nvSpPr>
        <p:spPr>
          <a:xfrm>
            <a:off x="116586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DESIGN</a:t>
            </a:r>
          </a:p>
          <a:p>
            <a:pPr algn="ctr"/>
            <a:r>
              <a:rPr lang="en-US" sz="1400" dirty="0" smtClean="0">
                <a:latin typeface="Arial Black" pitchFamily="34" charset="0"/>
              </a:rPr>
              <a:t>SCHEME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61" name="Round Diagonal Corner Rectangle 60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ENERGY &amp; SYSTEM EVALUATION</a:t>
            </a:r>
            <a:endParaRPr lang="en-US" sz="1200" dirty="0">
              <a:latin typeface="Arial Black" pitchFamily="34" charset="0"/>
            </a:endParaRPr>
          </a:p>
        </p:txBody>
      </p:sp>
      <p:sp>
        <p:nvSpPr>
          <p:cNvPr id="62" name="Round Diagonal Corner Rectangle 61"/>
          <p:cNvSpPr/>
          <p:nvPr/>
        </p:nvSpPr>
        <p:spPr>
          <a:xfrm>
            <a:off x="159258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FACADE &amp; KEY SPACES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63" name="Round Diagonal Corner Rectangle 62"/>
          <p:cNvSpPr/>
          <p:nvPr/>
        </p:nvSpPr>
        <p:spPr>
          <a:xfrm>
            <a:off x="159258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DESIGN &amp; MODELING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65" name="Round Diagonal Corner Rectangle 64"/>
          <p:cNvSpPr/>
          <p:nvPr/>
        </p:nvSpPr>
        <p:spPr>
          <a:xfrm>
            <a:off x="159258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COST/ CONSTRUCTION PHASING</a:t>
            </a:r>
            <a:endParaRPr lang="en-US" sz="1200" dirty="0">
              <a:latin typeface="Arial Black" pitchFamily="34" charset="0"/>
            </a:endParaRPr>
          </a:p>
        </p:txBody>
      </p:sp>
      <p:sp>
        <p:nvSpPr>
          <p:cNvPr id="66" name="Round Diagonal Corner Rectangle 65"/>
          <p:cNvSpPr/>
          <p:nvPr/>
        </p:nvSpPr>
        <p:spPr>
          <a:xfrm>
            <a:off x="15925800" y="3962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8973800" y="35814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800" dirty="0">
              <a:solidFill>
                <a:schemeClr val="bg1"/>
              </a:solidFill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18592800" y="304800"/>
            <a:ext cx="8449056" cy="5867400"/>
            <a:chOff x="18601944" y="304800"/>
            <a:chExt cx="8449056" cy="5867400"/>
          </a:xfrm>
        </p:grpSpPr>
        <p:grpSp>
          <p:nvGrpSpPr>
            <p:cNvPr id="70" name="Group 49"/>
            <p:cNvGrpSpPr/>
            <p:nvPr/>
          </p:nvGrpSpPr>
          <p:grpSpPr>
            <a:xfrm>
              <a:off x="18601944" y="304800"/>
              <a:ext cx="8449056" cy="5867400"/>
              <a:chOff x="18601944" y="304800"/>
              <a:chExt cx="8449056" cy="5867400"/>
            </a:xfrm>
          </p:grpSpPr>
          <p:sp>
            <p:nvSpPr>
              <p:cNvPr id="76" name="Round Diagonal Corner Rectangle 75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dirty="0" smtClean="0">
                    <a:latin typeface="Arial Black" pitchFamily="34" charset="0"/>
                  </a:rPr>
                  <a:t>COST</a:t>
                </a:r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endParaRPr lang="en-US" sz="1800" b="1" u="sng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 flipH="1">
                <a:off x="26289000" y="5562600"/>
                <a:ext cx="4663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21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pic>
          <p:nvPicPr>
            <p:cNvPr id="74" name="Picture 73"/>
            <p:cNvPicPr/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8897600" y="1219200"/>
              <a:ext cx="7162800" cy="3657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5" name="TextBox 74"/>
            <p:cNvSpPr txBox="1"/>
            <p:nvPr/>
          </p:nvSpPr>
          <p:spPr>
            <a:xfrm>
              <a:off x="19050000" y="4038600"/>
              <a:ext cx="33528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  <a:latin typeface="Arial Black" pitchFamily="34" charset="0"/>
                </a:rPr>
                <a:t>Assemblies led to Cost Estimates such as this Structural Estimate—Some Assemblies led to Cost Savings</a:t>
              </a:r>
              <a:endParaRPr lang="en-US" sz="16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8601944" y="304800"/>
            <a:ext cx="8449056" cy="5867400"/>
            <a:chOff x="18601944" y="304800"/>
            <a:chExt cx="8449056" cy="5867400"/>
          </a:xfrm>
        </p:grpSpPr>
        <p:grpSp>
          <p:nvGrpSpPr>
            <p:cNvPr id="53" name="Group 49"/>
            <p:cNvGrpSpPr/>
            <p:nvPr/>
          </p:nvGrpSpPr>
          <p:grpSpPr>
            <a:xfrm>
              <a:off x="18601944" y="304800"/>
              <a:ext cx="8449056" cy="5867400"/>
              <a:chOff x="18601944" y="304800"/>
              <a:chExt cx="8449056" cy="5867400"/>
            </a:xfrm>
          </p:grpSpPr>
          <p:sp>
            <p:nvSpPr>
              <p:cNvPr id="60" name="Round Diagonal Corner Rectangle 59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dirty="0" smtClean="0">
                    <a:latin typeface="Arial Black" pitchFamily="34" charset="0"/>
                  </a:rPr>
                  <a:t>COST </a:t>
                </a:r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endParaRPr lang="en-US" sz="1800" b="1" u="sng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 flipH="1">
                <a:off x="26289000" y="5562600"/>
                <a:ext cx="4663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20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pic>
          <p:nvPicPr>
            <p:cNvPr id="1026" name="Picture 2" descr="Y:\Arch 497 Group 2\Nick's Construction Files\Versa-Dek\Versa-Dek_files\FloorVD35LS.jpg"/>
            <p:cNvPicPr>
              <a:picLocks noChangeAspect="1" noChangeArrowheads="1"/>
            </p:cNvPicPr>
            <p:nvPr/>
          </p:nvPicPr>
          <p:blipFill>
            <a:blip r:embed="rId4" cstate="print"/>
            <a:srcRect l="2326" t="19250" r="6977" b="26209"/>
            <a:stretch>
              <a:fillRect/>
            </a:stretch>
          </p:blipFill>
          <p:spPr bwMode="auto">
            <a:xfrm>
              <a:off x="18897600" y="1600200"/>
              <a:ext cx="2971800" cy="1295400"/>
            </a:xfrm>
            <a:prstGeom prst="rect">
              <a:avLst/>
            </a:prstGeom>
            <a:noFill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860000" y="2133600"/>
              <a:ext cx="2971800" cy="297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7" name="TextBox 56"/>
            <p:cNvSpPr txBox="1"/>
            <p:nvPr/>
          </p:nvSpPr>
          <p:spPr>
            <a:xfrm>
              <a:off x="19050000" y="3352800"/>
              <a:ext cx="28956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  <a:latin typeface="Arial Black" pitchFamily="34" charset="0"/>
                </a:rPr>
                <a:t>Began Taking Cost Assembly Cost Estimates to Create a More Accurate Estimate</a:t>
              </a:r>
              <a:endParaRPr lang="en-US" sz="16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2479000" y="1143000"/>
              <a:ext cx="3505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  <a:latin typeface="Arial Black" pitchFamily="34" charset="0"/>
                </a:rPr>
                <a:t>Systems are Now Defined</a:t>
              </a:r>
              <a:endParaRPr lang="en-US" sz="16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823 0.03884 L 1.94444E-6 3.69942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" y="-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69942E-6 L -0.33212 -0.0055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" y="-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2865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/>
          <p:nvPr/>
        </p:nvCxnSpPr>
        <p:spPr>
          <a:xfrm flipV="1">
            <a:off x="64008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5" name="Elbow Connector 164"/>
          <p:cNvCxnSpPr/>
          <p:nvPr/>
        </p:nvCxnSpPr>
        <p:spPr>
          <a:xfrm>
            <a:off x="6400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ound Diagonal Corner Rectangle 165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7" name="Elbow Connector 166"/>
          <p:cNvCxnSpPr>
            <a:stCxn id="33" idx="0"/>
            <a:endCxn id="166" idx="2"/>
          </p:cNvCxnSpPr>
          <p:nvPr/>
        </p:nvCxnSpPr>
        <p:spPr>
          <a:xfrm>
            <a:off x="65532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ound Diagonal Corner Rectangle 82"/>
          <p:cNvSpPr/>
          <p:nvPr/>
        </p:nvSpPr>
        <p:spPr>
          <a:xfrm>
            <a:off x="95250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STRATEGIES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36" name="Elbow Connector 72"/>
          <p:cNvCxnSpPr>
            <a:stCxn id="83" idx="2"/>
          </p:cNvCxnSpPr>
          <p:nvPr/>
        </p:nvCxnSpPr>
        <p:spPr>
          <a:xfrm rot="10800000">
            <a:off x="8534400" y="2743200"/>
            <a:ext cx="990600" cy="457200"/>
          </a:xfrm>
          <a:prstGeom prst="bentConnector3">
            <a:avLst>
              <a:gd name="adj1" fmla="val 61022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flipV="1">
            <a:off x="85344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>
            <a:off x="85344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rot="5400000">
            <a:off x="80017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ound Diagonal Corner Rectangle 105"/>
          <p:cNvSpPr/>
          <p:nvPr/>
        </p:nvSpPr>
        <p:spPr>
          <a:xfrm>
            <a:off x="137922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DESIGN DEVELOPMENT</a:t>
            </a:r>
            <a:endParaRPr lang="en-US" sz="1200" dirty="0">
              <a:latin typeface="Arial Black" pitchFamily="34" charset="0"/>
            </a:endParaRPr>
          </a:p>
        </p:txBody>
      </p:sp>
      <p:cxnSp>
        <p:nvCxnSpPr>
          <p:cNvPr id="127" name="Elbow Connector 72"/>
          <p:cNvCxnSpPr/>
          <p:nvPr/>
        </p:nvCxnSpPr>
        <p:spPr>
          <a:xfrm rot="5400000" flipH="1" flipV="1">
            <a:off x="109347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Elbow Connector 127"/>
          <p:cNvCxnSpPr/>
          <p:nvPr/>
        </p:nvCxnSpPr>
        <p:spPr>
          <a:xfrm flipV="1">
            <a:off x="110490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Round Diagonal Corner Rectangle 131"/>
          <p:cNvSpPr/>
          <p:nvPr/>
        </p:nvSpPr>
        <p:spPr>
          <a:xfrm>
            <a:off x="116586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SYSTEM OPTIONS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33" name="Elbow Connector 132"/>
          <p:cNvCxnSpPr/>
          <p:nvPr/>
        </p:nvCxnSpPr>
        <p:spPr>
          <a:xfrm>
            <a:off x="110490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134" idx="2"/>
          </p:cNvCxnSpPr>
          <p:nvPr/>
        </p:nvCxnSpPr>
        <p:spPr>
          <a:xfrm>
            <a:off x="112014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Elbow Connector 72"/>
          <p:cNvCxnSpPr/>
          <p:nvPr/>
        </p:nvCxnSpPr>
        <p:spPr>
          <a:xfrm rot="16200000" flipV="1">
            <a:off x="129921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Elbow Connector 158"/>
          <p:cNvCxnSpPr/>
          <p:nvPr/>
        </p:nvCxnSpPr>
        <p:spPr>
          <a:xfrm flipV="1">
            <a:off x="13182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Elbow Connector 159"/>
          <p:cNvCxnSpPr/>
          <p:nvPr/>
        </p:nvCxnSpPr>
        <p:spPr>
          <a:xfrm>
            <a:off x="131826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Elbow Connector 39"/>
          <p:cNvCxnSpPr/>
          <p:nvPr/>
        </p:nvCxnSpPr>
        <p:spPr>
          <a:xfrm rot="5400000">
            <a:off x="126499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Elbow Connector 72"/>
          <p:cNvCxnSpPr/>
          <p:nvPr/>
        </p:nvCxnSpPr>
        <p:spPr>
          <a:xfrm rot="5400000" flipH="1" flipV="1">
            <a:off x="152019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Elbow Connector 167"/>
          <p:cNvCxnSpPr/>
          <p:nvPr/>
        </p:nvCxnSpPr>
        <p:spPr>
          <a:xfrm flipV="1">
            <a:off x="153162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Elbow Connector 172"/>
          <p:cNvCxnSpPr/>
          <p:nvPr/>
        </p:nvCxnSpPr>
        <p:spPr>
          <a:xfrm rot="16200000" flipH="1">
            <a:off x="15392400" y="3733800"/>
            <a:ext cx="838200" cy="228600"/>
          </a:xfrm>
          <a:prstGeom prst="bentConnector2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Elbow Connector 170"/>
          <p:cNvCxnSpPr/>
          <p:nvPr/>
        </p:nvCxnSpPr>
        <p:spPr>
          <a:xfrm>
            <a:off x="153162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Round Diagonal Corner Rectangle 133"/>
          <p:cNvSpPr/>
          <p:nvPr/>
        </p:nvSpPr>
        <p:spPr>
          <a:xfrm>
            <a:off x="116586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CONSTRUCTION CONCERNS</a:t>
            </a:r>
          </a:p>
        </p:txBody>
      </p:sp>
      <p:sp>
        <p:nvSpPr>
          <p:cNvPr id="58" name="Round Diagonal Corner Rectangle 57"/>
          <p:cNvSpPr/>
          <p:nvPr/>
        </p:nvSpPr>
        <p:spPr>
          <a:xfrm>
            <a:off x="116586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59" name="Round Diagonal Corner Rectangle 58"/>
          <p:cNvSpPr/>
          <p:nvPr/>
        </p:nvSpPr>
        <p:spPr>
          <a:xfrm>
            <a:off x="116586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DESIGN</a:t>
            </a:r>
          </a:p>
          <a:p>
            <a:pPr algn="ctr"/>
            <a:r>
              <a:rPr lang="en-US" sz="1400" dirty="0" smtClean="0">
                <a:latin typeface="Arial Black" pitchFamily="34" charset="0"/>
              </a:rPr>
              <a:t>SCHEME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61" name="Round Diagonal Corner Rectangle 60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ENERGY &amp; SYSTEM EVALUATION</a:t>
            </a:r>
            <a:endParaRPr lang="en-US" sz="1200" dirty="0">
              <a:latin typeface="Arial Black" pitchFamily="34" charset="0"/>
            </a:endParaRPr>
          </a:p>
        </p:txBody>
      </p:sp>
      <p:sp>
        <p:nvSpPr>
          <p:cNvPr id="62" name="Round Diagonal Corner Rectangle 61"/>
          <p:cNvSpPr/>
          <p:nvPr/>
        </p:nvSpPr>
        <p:spPr>
          <a:xfrm>
            <a:off x="159258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FACADE &amp; KEY SPACES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63" name="Round Diagonal Corner Rectangle 62"/>
          <p:cNvSpPr/>
          <p:nvPr/>
        </p:nvSpPr>
        <p:spPr>
          <a:xfrm>
            <a:off x="159258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DESIGN &amp; MODELING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65" name="Round Diagonal Corner Rectangle 64"/>
          <p:cNvSpPr/>
          <p:nvPr/>
        </p:nvSpPr>
        <p:spPr>
          <a:xfrm>
            <a:off x="159258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COST/ CONSTRUCTION PHASING</a:t>
            </a:r>
            <a:endParaRPr lang="en-US" sz="1200" dirty="0">
              <a:latin typeface="Arial Black" pitchFamily="34" charset="0"/>
            </a:endParaRPr>
          </a:p>
        </p:txBody>
      </p:sp>
      <p:sp>
        <p:nvSpPr>
          <p:cNvPr id="66" name="Round Diagonal Corner Rectangle 65"/>
          <p:cNvSpPr/>
          <p:nvPr/>
        </p:nvSpPr>
        <p:spPr>
          <a:xfrm>
            <a:off x="15925800" y="3962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grpSp>
        <p:nvGrpSpPr>
          <p:cNvPr id="82" name="Group 81"/>
          <p:cNvGrpSpPr/>
          <p:nvPr/>
        </p:nvGrpSpPr>
        <p:grpSpPr>
          <a:xfrm>
            <a:off x="18601944" y="304800"/>
            <a:ext cx="8449056" cy="5867400"/>
            <a:chOff x="18601944" y="304800"/>
            <a:chExt cx="8449056" cy="5867400"/>
          </a:xfrm>
        </p:grpSpPr>
        <p:grpSp>
          <p:nvGrpSpPr>
            <p:cNvPr id="2" name="Group 49"/>
            <p:cNvGrpSpPr/>
            <p:nvPr/>
          </p:nvGrpSpPr>
          <p:grpSpPr>
            <a:xfrm>
              <a:off x="18601944" y="304800"/>
              <a:ext cx="8449056" cy="5867400"/>
              <a:chOff x="18601944" y="304800"/>
              <a:chExt cx="8449056" cy="5867400"/>
            </a:xfrm>
          </p:grpSpPr>
          <p:sp>
            <p:nvSpPr>
              <p:cNvPr id="60" name="Round Diagonal Corner Rectangle 59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dirty="0" smtClean="0">
                    <a:latin typeface="Arial Black" pitchFamily="34" charset="0"/>
                  </a:rPr>
                  <a:t>CONSTRUCTION PHASING</a:t>
                </a: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endParaRPr lang="en-US" sz="1800" b="1" u="sng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 flipH="1">
                <a:off x="26289000" y="5562600"/>
                <a:ext cx="4663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22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pic>
          <p:nvPicPr>
            <p:cNvPr id="70" name="Picture 69" descr="Local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888200" y="1295400"/>
              <a:ext cx="6040939" cy="1828800"/>
            </a:xfrm>
            <a:prstGeom prst="rect">
              <a:avLst/>
            </a:prstGeom>
          </p:spPr>
        </p:pic>
        <p:sp>
          <p:nvSpPr>
            <p:cNvPr id="52" name="Rectangle 51"/>
            <p:cNvSpPr/>
            <p:nvPr/>
          </p:nvSpPr>
          <p:spPr>
            <a:xfrm>
              <a:off x="19735800" y="1219200"/>
              <a:ext cx="3124200" cy="914400"/>
            </a:xfrm>
            <a:prstGeom prst="rect">
              <a:avLst/>
            </a:prstGeom>
            <a:solidFill>
              <a:schemeClr val="accent5">
                <a:alpha val="35000"/>
              </a:schemeClr>
            </a:solidFill>
            <a:effectLst>
              <a:outerShdw blurRad="50800" dist="50800" dir="5400000" algn="ctr" rotWithShape="0">
                <a:srgbClr val="000000"/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9735800" y="2286000"/>
              <a:ext cx="3124200" cy="914400"/>
            </a:xfrm>
            <a:prstGeom prst="rect">
              <a:avLst/>
            </a:prstGeom>
            <a:solidFill>
              <a:srgbClr val="FFFF00">
                <a:alpha val="35000"/>
              </a:srgbClr>
            </a:solidFill>
            <a:effectLst>
              <a:outerShdw blurRad="50800" dist="50800" dir="5400000" algn="ctr" rotWithShape="0">
                <a:srgbClr val="000000"/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3088600" y="2286000"/>
              <a:ext cx="2895600" cy="838200"/>
            </a:xfrm>
            <a:prstGeom prst="rect">
              <a:avLst/>
            </a:prstGeom>
            <a:solidFill>
              <a:srgbClr val="FF0000">
                <a:alpha val="35000"/>
              </a:srgbClr>
            </a:solidFill>
            <a:effectLst>
              <a:outerShdw blurRad="50800" dist="50800" dir="5400000" algn="ctr" rotWithShape="0">
                <a:srgbClr val="000000"/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5" name="Straight Arrow Connector 54"/>
            <p:cNvCxnSpPr/>
            <p:nvPr/>
          </p:nvCxnSpPr>
          <p:spPr>
            <a:xfrm>
              <a:off x="20040600" y="1600200"/>
              <a:ext cx="2453640" cy="1588"/>
            </a:xfrm>
            <a:prstGeom prst="straightConnector1">
              <a:avLst/>
            </a:prstGeom>
            <a:ln w="14922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>
              <a:off x="20040600" y="2743200"/>
              <a:ext cx="2453640" cy="1588"/>
            </a:xfrm>
            <a:prstGeom prst="straightConnector1">
              <a:avLst/>
            </a:prstGeom>
            <a:ln w="14922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>
              <a:off x="23317200" y="2743200"/>
              <a:ext cx="2453640" cy="1588"/>
            </a:xfrm>
            <a:prstGeom prst="straightConnector1">
              <a:avLst/>
            </a:prstGeom>
            <a:ln w="14922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Rectangle 66"/>
            <p:cNvSpPr/>
            <p:nvPr/>
          </p:nvSpPr>
          <p:spPr>
            <a:xfrm>
              <a:off x="23088600" y="1219200"/>
              <a:ext cx="2895600" cy="914400"/>
            </a:xfrm>
            <a:prstGeom prst="rect">
              <a:avLst/>
            </a:prstGeom>
            <a:solidFill>
              <a:srgbClr val="00B050">
                <a:alpha val="35000"/>
              </a:srgbClr>
            </a:solidFill>
            <a:effectLst>
              <a:outerShdw blurRad="50800" dist="50800" dir="5400000" algn="ctr" rotWithShape="0">
                <a:srgbClr val="000000"/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8" name="Straight Arrow Connector 67"/>
            <p:cNvCxnSpPr/>
            <p:nvPr/>
          </p:nvCxnSpPr>
          <p:spPr>
            <a:xfrm>
              <a:off x="23317200" y="1752600"/>
              <a:ext cx="2453640" cy="1588"/>
            </a:xfrm>
            <a:prstGeom prst="straightConnector1">
              <a:avLst/>
            </a:prstGeom>
            <a:ln w="14922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/>
            <p:cNvSpPr txBox="1"/>
            <p:nvPr/>
          </p:nvSpPr>
          <p:spPr>
            <a:xfrm>
              <a:off x="19888200" y="3276600"/>
              <a:ext cx="3429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solidFill>
                    <a:schemeClr val="bg1"/>
                  </a:solidFill>
                  <a:latin typeface="Arial Black" pitchFamily="34" charset="0"/>
                </a:rPr>
                <a:t>Superstructure</a:t>
              </a:r>
              <a:endParaRPr lang="en-US" sz="18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pic>
          <p:nvPicPr>
            <p:cNvPr id="72" name="Picture 71" descr="ELEVATION.jpg"/>
            <p:cNvPicPr>
              <a:picLocks noChangeAspect="1"/>
            </p:cNvPicPr>
            <p:nvPr/>
          </p:nvPicPr>
          <p:blipFill>
            <a:blip r:embed="rId4" cstate="print"/>
            <a:srcRect l="9333" r="3667"/>
            <a:stretch>
              <a:fillRect/>
            </a:stretch>
          </p:blipFill>
          <p:spPr>
            <a:xfrm>
              <a:off x="18669000" y="3886200"/>
              <a:ext cx="8283235" cy="518866"/>
            </a:xfrm>
            <a:prstGeom prst="rect">
              <a:avLst/>
            </a:prstGeom>
          </p:spPr>
        </p:pic>
        <p:cxnSp>
          <p:nvCxnSpPr>
            <p:cNvPr id="74" name="Straight Connector 73"/>
            <p:cNvCxnSpPr/>
            <p:nvPr/>
          </p:nvCxnSpPr>
          <p:spPr>
            <a:xfrm rot="5400000">
              <a:off x="21031994" y="4266406"/>
              <a:ext cx="1219200" cy="1588"/>
            </a:xfrm>
            <a:prstGeom prst="line">
              <a:avLst/>
            </a:prstGeom>
            <a:ln w="1016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5400000">
              <a:off x="22708394" y="4266406"/>
              <a:ext cx="1219200" cy="1588"/>
            </a:xfrm>
            <a:prstGeom prst="line">
              <a:avLst/>
            </a:prstGeom>
            <a:ln w="1016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5400000">
              <a:off x="24537194" y="4266406"/>
              <a:ext cx="1219200" cy="1588"/>
            </a:xfrm>
            <a:prstGeom prst="line">
              <a:avLst/>
            </a:prstGeom>
            <a:ln w="1016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Down Arrow 76"/>
            <p:cNvSpPr/>
            <p:nvPr/>
          </p:nvSpPr>
          <p:spPr>
            <a:xfrm>
              <a:off x="20040600" y="4648200"/>
              <a:ext cx="9144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Down Arrow 77"/>
            <p:cNvSpPr/>
            <p:nvPr/>
          </p:nvSpPr>
          <p:spPr>
            <a:xfrm>
              <a:off x="22021800" y="4724400"/>
              <a:ext cx="914400" cy="609600"/>
            </a:xfrm>
            <a:prstGeom prst="downArrow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Down Arrow 78"/>
            <p:cNvSpPr/>
            <p:nvPr/>
          </p:nvSpPr>
          <p:spPr>
            <a:xfrm>
              <a:off x="23774400" y="4724400"/>
              <a:ext cx="914400" cy="609600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Down Arrow 79"/>
            <p:cNvSpPr/>
            <p:nvPr/>
          </p:nvSpPr>
          <p:spPr>
            <a:xfrm>
              <a:off x="25527000" y="4724400"/>
              <a:ext cx="914400" cy="609600"/>
            </a:xfrm>
            <a:prstGeom prst="down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9964400" y="5486400"/>
              <a:ext cx="4191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solidFill>
                    <a:schemeClr val="bg1"/>
                  </a:solidFill>
                  <a:latin typeface="Arial Black" pitchFamily="34" charset="0"/>
                </a:rPr>
                <a:t>MEP, Finishes</a:t>
              </a:r>
              <a:endParaRPr lang="en-US" sz="18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945 0.03329 L 2.77778E-7 8.67052E-7 " pathEditMode="relative" ptsTypes="AA">
                                      <p:cBhvr>
                                        <p:cTn id="11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2865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/>
          <p:nvPr/>
        </p:nvCxnSpPr>
        <p:spPr>
          <a:xfrm flipV="1">
            <a:off x="64008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5" name="Elbow Connector 164"/>
          <p:cNvCxnSpPr/>
          <p:nvPr/>
        </p:nvCxnSpPr>
        <p:spPr>
          <a:xfrm>
            <a:off x="6400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ound Diagonal Corner Rectangle 165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7" name="Elbow Connector 166"/>
          <p:cNvCxnSpPr>
            <a:stCxn id="33" idx="0"/>
            <a:endCxn id="166" idx="2"/>
          </p:cNvCxnSpPr>
          <p:nvPr/>
        </p:nvCxnSpPr>
        <p:spPr>
          <a:xfrm>
            <a:off x="65532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ound Diagonal Corner Rectangle 82"/>
          <p:cNvSpPr/>
          <p:nvPr/>
        </p:nvSpPr>
        <p:spPr>
          <a:xfrm>
            <a:off x="95250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STRATEGIES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36" name="Elbow Connector 72"/>
          <p:cNvCxnSpPr>
            <a:stCxn id="83" idx="2"/>
          </p:cNvCxnSpPr>
          <p:nvPr/>
        </p:nvCxnSpPr>
        <p:spPr>
          <a:xfrm rot="10800000">
            <a:off x="8534400" y="2743200"/>
            <a:ext cx="990600" cy="457200"/>
          </a:xfrm>
          <a:prstGeom prst="bentConnector3">
            <a:avLst>
              <a:gd name="adj1" fmla="val 61022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flipV="1">
            <a:off x="85344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>
            <a:off x="85344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rot="5400000">
            <a:off x="80017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ound Diagonal Corner Rectangle 105"/>
          <p:cNvSpPr/>
          <p:nvPr/>
        </p:nvSpPr>
        <p:spPr>
          <a:xfrm>
            <a:off x="137922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DESIGN DEVELOPMENT</a:t>
            </a:r>
            <a:endParaRPr lang="en-US" sz="1200" dirty="0">
              <a:latin typeface="Arial Black" pitchFamily="34" charset="0"/>
            </a:endParaRPr>
          </a:p>
        </p:txBody>
      </p:sp>
      <p:cxnSp>
        <p:nvCxnSpPr>
          <p:cNvPr id="127" name="Elbow Connector 72"/>
          <p:cNvCxnSpPr/>
          <p:nvPr/>
        </p:nvCxnSpPr>
        <p:spPr>
          <a:xfrm rot="5400000" flipH="1" flipV="1">
            <a:off x="109347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Elbow Connector 127"/>
          <p:cNvCxnSpPr/>
          <p:nvPr/>
        </p:nvCxnSpPr>
        <p:spPr>
          <a:xfrm flipV="1">
            <a:off x="110490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Round Diagonal Corner Rectangle 131"/>
          <p:cNvSpPr/>
          <p:nvPr/>
        </p:nvSpPr>
        <p:spPr>
          <a:xfrm>
            <a:off x="116586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SYSTEM OPTIONS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33" name="Elbow Connector 132"/>
          <p:cNvCxnSpPr/>
          <p:nvPr/>
        </p:nvCxnSpPr>
        <p:spPr>
          <a:xfrm>
            <a:off x="110490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134" idx="2"/>
          </p:cNvCxnSpPr>
          <p:nvPr/>
        </p:nvCxnSpPr>
        <p:spPr>
          <a:xfrm>
            <a:off x="112014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Elbow Connector 72"/>
          <p:cNvCxnSpPr/>
          <p:nvPr/>
        </p:nvCxnSpPr>
        <p:spPr>
          <a:xfrm rot="16200000" flipV="1">
            <a:off x="129921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Elbow Connector 158"/>
          <p:cNvCxnSpPr/>
          <p:nvPr/>
        </p:nvCxnSpPr>
        <p:spPr>
          <a:xfrm flipV="1">
            <a:off x="13182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Elbow Connector 159"/>
          <p:cNvCxnSpPr/>
          <p:nvPr/>
        </p:nvCxnSpPr>
        <p:spPr>
          <a:xfrm>
            <a:off x="131826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Elbow Connector 39"/>
          <p:cNvCxnSpPr/>
          <p:nvPr/>
        </p:nvCxnSpPr>
        <p:spPr>
          <a:xfrm rot="5400000">
            <a:off x="126499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Elbow Connector 72"/>
          <p:cNvCxnSpPr/>
          <p:nvPr/>
        </p:nvCxnSpPr>
        <p:spPr>
          <a:xfrm rot="5400000" flipH="1" flipV="1">
            <a:off x="152019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Elbow Connector 167"/>
          <p:cNvCxnSpPr/>
          <p:nvPr/>
        </p:nvCxnSpPr>
        <p:spPr>
          <a:xfrm flipV="1">
            <a:off x="153162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Elbow Connector 170"/>
          <p:cNvCxnSpPr/>
          <p:nvPr/>
        </p:nvCxnSpPr>
        <p:spPr>
          <a:xfrm>
            <a:off x="153162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Elbow Connector 172"/>
          <p:cNvCxnSpPr/>
          <p:nvPr/>
        </p:nvCxnSpPr>
        <p:spPr>
          <a:xfrm rot="16200000" flipH="1">
            <a:off x="15392400" y="3733800"/>
            <a:ext cx="838200" cy="228600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Round Diagonal Corner Rectangle 133"/>
          <p:cNvSpPr/>
          <p:nvPr/>
        </p:nvSpPr>
        <p:spPr>
          <a:xfrm>
            <a:off x="116586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CONSTRUCTION CONCERNS</a:t>
            </a:r>
          </a:p>
        </p:txBody>
      </p:sp>
      <p:sp>
        <p:nvSpPr>
          <p:cNvPr id="123" name="Round Diagonal Corner Rectangle 122"/>
          <p:cNvSpPr/>
          <p:nvPr/>
        </p:nvSpPr>
        <p:spPr>
          <a:xfrm>
            <a:off x="116586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125" name="Round Diagonal Corner Rectangle 124"/>
          <p:cNvSpPr/>
          <p:nvPr/>
        </p:nvSpPr>
        <p:spPr>
          <a:xfrm>
            <a:off x="116586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DESIGN</a:t>
            </a:r>
          </a:p>
          <a:p>
            <a:pPr algn="ctr"/>
            <a:r>
              <a:rPr lang="en-US" sz="1400" dirty="0" smtClean="0">
                <a:latin typeface="Arial Black" pitchFamily="34" charset="0"/>
              </a:rPr>
              <a:t>SCHEME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137" name="Round Diagonal Corner Rectangle 136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ENERGY &amp; SYSTEM EVALUATION</a:t>
            </a:r>
            <a:endParaRPr lang="en-US" sz="1200" dirty="0">
              <a:latin typeface="Arial Black" pitchFamily="34" charset="0"/>
            </a:endParaRPr>
          </a:p>
        </p:txBody>
      </p:sp>
      <p:sp>
        <p:nvSpPr>
          <p:cNvPr id="138" name="Round Diagonal Corner Rectangle 137"/>
          <p:cNvSpPr/>
          <p:nvPr/>
        </p:nvSpPr>
        <p:spPr>
          <a:xfrm>
            <a:off x="159258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FACADE &amp; KEY SPACES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139" name="Round Diagonal Corner Rectangle 138"/>
          <p:cNvSpPr/>
          <p:nvPr/>
        </p:nvSpPr>
        <p:spPr>
          <a:xfrm>
            <a:off x="159258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DESIGN &amp; MODELING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140" name="Round Diagonal Corner Rectangle 139"/>
          <p:cNvSpPr/>
          <p:nvPr/>
        </p:nvSpPr>
        <p:spPr>
          <a:xfrm>
            <a:off x="159258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COST/ CONSTRUCTION PHASING</a:t>
            </a:r>
            <a:endParaRPr lang="en-US" sz="1200" dirty="0">
              <a:latin typeface="Arial Black" pitchFamily="34" charset="0"/>
            </a:endParaRPr>
          </a:p>
        </p:txBody>
      </p:sp>
      <p:sp>
        <p:nvSpPr>
          <p:cNvPr id="141" name="Round Diagonal Corner Rectangle 140"/>
          <p:cNvSpPr/>
          <p:nvPr/>
        </p:nvSpPr>
        <p:spPr>
          <a:xfrm>
            <a:off x="159258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grpSp>
        <p:nvGrpSpPr>
          <p:cNvPr id="114" name="Group 113"/>
          <p:cNvGrpSpPr/>
          <p:nvPr/>
        </p:nvGrpSpPr>
        <p:grpSpPr>
          <a:xfrm>
            <a:off x="18601944" y="304800"/>
            <a:ext cx="8449056" cy="5867400"/>
            <a:chOff x="18601944" y="304800"/>
            <a:chExt cx="8449056" cy="5867400"/>
          </a:xfrm>
        </p:grpSpPr>
        <p:grpSp>
          <p:nvGrpSpPr>
            <p:cNvPr id="48" name="Group 47"/>
            <p:cNvGrpSpPr/>
            <p:nvPr/>
          </p:nvGrpSpPr>
          <p:grpSpPr>
            <a:xfrm>
              <a:off x="18601944" y="304800"/>
              <a:ext cx="8449056" cy="5867400"/>
              <a:chOff x="18601944" y="304800"/>
              <a:chExt cx="8449056" cy="5867400"/>
            </a:xfrm>
          </p:grpSpPr>
          <p:grpSp>
            <p:nvGrpSpPr>
              <p:cNvPr id="49" name="Group 49"/>
              <p:cNvGrpSpPr/>
              <p:nvPr/>
            </p:nvGrpSpPr>
            <p:grpSpPr>
              <a:xfrm>
                <a:off x="18601944" y="304800"/>
                <a:ext cx="8449056" cy="5867400"/>
                <a:chOff x="18601944" y="304800"/>
                <a:chExt cx="8449056" cy="5867400"/>
              </a:xfrm>
            </p:grpSpPr>
            <p:sp>
              <p:nvSpPr>
                <p:cNvPr id="54" name="Round Diagonal Corner Rectangle 53"/>
                <p:cNvSpPr/>
                <p:nvPr/>
              </p:nvSpPr>
              <p:spPr>
                <a:xfrm>
                  <a:off x="18601944" y="304800"/>
                  <a:ext cx="8449056" cy="5867400"/>
                </a:xfrm>
                <a:prstGeom prst="round2Diag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marL="342900" indent="-342900">
                    <a:lnSpc>
                      <a:spcPct val="150000"/>
                    </a:lnSpc>
                  </a:pPr>
                  <a:r>
                    <a:rPr lang="en-US" sz="1800" b="1" dirty="0" smtClean="0">
                      <a:solidFill>
                        <a:schemeClr val="bg1">
                          <a:lumMod val="95000"/>
                        </a:schemeClr>
                      </a:solidFill>
                      <a:latin typeface="Arial Black" pitchFamily="34" charset="0"/>
                    </a:rPr>
                    <a:t>SITE</a:t>
                  </a: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pPr lvl="1">
                    <a:buFont typeface="Arial" pitchFamily="34" charset="0"/>
                    <a:buChar char="•"/>
                  </a:pPr>
                  <a:endParaRPr lang="en-US" sz="1300" b="1" dirty="0" smtClean="0">
                    <a:latin typeface="Arial Black" pitchFamily="34" charset="0"/>
                  </a:endParaRPr>
                </a:p>
                <a:p>
                  <a:pPr marL="342900" indent="-342900">
                    <a:lnSpc>
                      <a:spcPct val="150000"/>
                    </a:lnSpc>
                  </a:pPr>
                  <a:endParaRPr lang="en-US" sz="1400" b="1" dirty="0" smtClean="0">
                    <a:solidFill>
                      <a:schemeClr val="bg1">
                        <a:lumMod val="95000"/>
                      </a:schemeClr>
                    </a:solidFill>
                    <a:latin typeface="Arial Black" pitchFamily="34" charset="0"/>
                  </a:endParaRPr>
                </a:p>
                <a:p>
                  <a:pPr marL="342900" indent="-342900">
                    <a:lnSpc>
                      <a:spcPct val="150000"/>
                    </a:lnSpc>
                  </a:pPr>
                  <a:endParaRPr lang="en-US" sz="1800" b="1" dirty="0" smtClean="0">
                    <a:solidFill>
                      <a:schemeClr val="bg1">
                        <a:lumMod val="95000"/>
                      </a:schemeClr>
                    </a:solidFill>
                    <a:latin typeface="Arial Black" pitchFamily="34" charset="0"/>
                  </a:endParaRPr>
                </a:p>
                <a:p>
                  <a:endParaRPr lang="en-US" sz="1800" b="1" u="sng" dirty="0" smtClean="0">
                    <a:solidFill>
                      <a:schemeClr val="bg1">
                        <a:lumMod val="95000"/>
                      </a:schemeClr>
                    </a:solidFill>
                    <a:latin typeface="Arial Black" pitchFamily="34" charset="0"/>
                  </a:endParaRPr>
                </a:p>
              </p:txBody>
            </p:sp>
            <p:sp>
              <p:nvSpPr>
                <p:cNvPr id="55" name="TextBox 54"/>
                <p:cNvSpPr txBox="1"/>
                <p:nvPr/>
              </p:nvSpPr>
              <p:spPr>
                <a:xfrm flipH="1">
                  <a:off x="26289000" y="5562600"/>
                  <a:ext cx="466344" cy="2616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 smtClean="0">
                      <a:solidFill>
                        <a:schemeClr val="bg1"/>
                      </a:solidFill>
                      <a:latin typeface="Arial Black" pitchFamily="34" charset="0"/>
                    </a:rPr>
                    <a:t>23</a:t>
                  </a:r>
                  <a:endParaRPr lang="en-US" sz="1100" dirty="0">
                    <a:solidFill>
                      <a:schemeClr val="bg1"/>
                    </a:solidFill>
                    <a:latin typeface="Arial Black" pitchFamily="34" charset="0"/>
                  </a:endParaRPr>
                </a:p>
              </p:txBody>
            </p:sp>
          </p:grpSp>
          <p:sp>
            <p:nvSpPr>
              <p:cNvPr id="52" name="TextBox 51"/>
              <p:cNvSpPr txBox="1"/>
              <p:nvPr/>
            </p:nvSpPr>
            <p:spPr>
              <a:xfrm>
                <a:off x="23317200" y="3124200"/>
                <a:ext cx="1219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u="sng" dirty="0" smtClean="0">
                    <a:latin typeface="Arial Black" pitchFamily="34" charset="0"/>
                  </a:rPr>
                  <a:t>RAM</a:t>
                </a:r>
                <a:endParaRPr lang="en-US" sz="1400" u="sng" dirty="0">
                  <a:latin typeface="Arial Black" pitchFamily="34" charset="0"/>
                </a:endParaRPr>
              </a:p>
            </p:txBody>
          </p:sp>
        </p:grpSp>
        <p:pic>
          <p:nvPicPr>
            <p:cNvPr id="65" name="Picture 4" descr="F:\Spring_2009\Bim_Studio\Rendering\Check.jpg"/>
            <p:cNvPicPr>
              <a:picLocks noChangeAspect="1" noChangeArrowheads="1"/>
            </p:cNvPicPr>
            <p:nvPr/>
          </p:nvPicPr>
          <p:blipFill>
            <a:blip r:embed="rId3" cstate="print"/>
            <a:srcRect l="4661" t="5353" r="6992" b="7137"/>
            <a:stretch>
              <a:fillRect/>
            </a:stretch>
          </p:blipFill>
          <p:spPr bwMode="auto">
            <a:xfrm>
              <a:off x="19263407" y="1154645"/>
              <a:ext cx="6934073" cy="4484155"/>
            </a:xfrm>
            <a:prstGeom prst="rect">
              <a:avLst/>
            </a:prstGeom>
            <a:noFill/>
          </p:spPr>
        </p:pic>
      </p:grpSp>
      <p:sp>
        <p:nvSpPr>
          <p:cNvPr id="66" name="Oval 65"/>
          <p:cNvSpPr/>
          <p:nvPr/>
        </p:nvSpPr>
        <p:spPr>
          <a:xfrm>
            <a:off x="19431000" y="4309371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19202400" y="4080771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19735800" y="3928371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19964400" y="3623571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20269200" y="3394971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20650200" y="3394971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21031200" y="3471171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21336000" y="3547371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21640800" y="3699771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22098000" y="3852171"/>
            <a:ext cx="152400" cy="152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22479000" y="3547371"/>
            <a:ext cx="152400" cy="152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22860000" y="3547371"/>
            <a:ext cx="152400" cy="152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23241000" y="3547371"/>
            <a:ext cx="152400" cy="152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23393400" y="3242571"/>
            <a:ext cx="152400" cy="152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22783800" y="3928371"/>
            <a:ext cx="152400" cy="152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23469600" y="3852171"/>
            <a:ext cx="152400" cy="152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23774400" y="3547371"/>
            <a:ext cx="152400" cy="152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24003000" y="3318771"/>
            <a:ext cx="152400" cy="152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24460200" y="3623571"/>
            <a:ext cx="152400" cy="152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>
            <a:off x="24079200" y="3852171"/>
            <a:ext cx="152400" cy="152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/>
          <p:cNvSpPr/>
          <p:nvPr/>
        </p:nvSpPr>
        <p:spPr>
          <a:xfrm>
            <a:off x="24841200" y="3928371"/>
            <a:ext cx="152400" cy="152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24612600" y="3166371"/>
            <a:ext cx="152400" cy="152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Isosceles Triangle 89"/>
          <p:cNvSpPr/>
          <p:nvPr/>
        </p:nvSpPr>
        <p:spPr>
          <a:xfrm>
            <a:off x="22326600" y="3013971"/>
            <a:ext cx="152400" cy="1524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22021800" y="3013971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Isosceles Triangle 91"/>
          <p:cNvSpPr/>
          <p:nvPr/>
        </p:nvSpPr>
        <p:spPr>
          <a:xfrm>
            <a:off x="22783800" y="3013971"/>
            <a:ext cx="152400" cy="1524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Isosceles Triangle 92"/>
          <p:cNvSpPr/>
          <p:nvPr/>
        </p:nvSpPr>
        <p:spPr>
          <a:xfrm>
            <a:off x="23164800" y="2937771"/>
            <a:ext cx="152400" cy="1524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Isosceles Triangle 93"/>
          <p:cNvSpPr/>
          <p:nvPr/>
        </p:nvSpPr>
        <p:spPr>
          <a:xfrm>
            <a:off x="23317200" y="3013971"/>
            <a:ext cx="152400" cy="1524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Isosceles Triangle 94"/>
          <p:cNvSpPr/>
          <p:nvPr/>
        </p:nvSpPr>
        <p:spPr>
          <a:xfrm>
            <a:off x="23545800" y="3013971"/>
            <a:ext cx="152400" cy="1524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Isosceles Triangle 95"/>
          <p:cNvSpPr/>
          <p:nvPr/>
        </p:nvSpPr>
        <p:spPr>
          <a:xfrm>
            <a:off x="23926800" y="3013971"/>
            <a:ext cx="152400" cy="1524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Isosceles Triangle 96"/>
          <p:cNvSpPr/>
          <p:nvPr/>
        </p:nvSpPr>
        <p:spPr>
          <a:xfrm>
            <a:off x="24079200" y="2861571"/>
            <a:ext cx="152400" cy="1524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Isosceles Triangle 97"/>
          <p:cNvSpPr/>
          <p:nvPr/>
        </p:nvSpPr>
        <p:spPr>
          <a:xfrm>
            <a:off x="24612600" y="2709171"/>
            <a:ext cx="152400" cy="1524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Isosceles Triangle 98"/>
          <p:cNvSpPr/>
          <p:nvPr/>
        </p:nvSpPr>
        <p:spPr>
          <a:xfrm>
            <a:off x="24536400" y="2404371"/>
            <a:ext cx="152400" cy="1524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Isosceles Triangle 99"/>
          <p:cNvSpPr/>
          <p:nvPr/>
        </p:nvSpPr>
        <p:spPr>
          <a:xfrm>
            <a:off x="24079200" y="2404371"/>
            <a:ext cx="152400" cy="1524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Isosceles Triangle 100"/>
          <p:cNvSpPr/>
          <p:nvPr/>
        </p:nvSpPr>
        <p:spPr>
          <a:xfrm>
            <a:off x="23774400" y="2175771"/>
            <a:ext cx="152400" cy="1524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Isosceles Triangle 101"/>
          <p:cNvSpPr/>
          <p:nvPr/>
        </p:nvSpPr>
        <p:spPr>
          <a:xfrm>
            <a:off x="23545800" y="2251971"/>
            <a:ext cx="152400" cy="1524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Isosceles Triangle 102"/>
          <p:cNvSpPr/>
          <p:nvPr/>
        </p:nvSpPr>
        <p:spPr>
          <a:xfrm>
            <a:off x="23469600" y="2480571"/>
            <a:ext cx="152400" cy="1524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Isosceles Triangle 103"/>
          <p:cNvSpPr/>
          <p:nvPr/>
        </p:nvSpPr>
        <p:spPr>
          <a:xfrm>
            <a:off x="23622000" y="2861571"/>
            <a:ext cx="152400" cy="1524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Isosceles Triangle 104"/>
          <p:cNvSpPr/>
          <p:nvPr/>
        </p:nvSpPr>
        <p:spPr>
          <a:xfrm>
            <a:off x="23850600" y="2861571"/>
            <a:ext cx="152400" cy="1524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Isosceles Triangle 106"/>
          <p:cNvSpPr/>
          <p:nvPr/>
        </p:nvSpPr>
        <p:spPr>
          <a:xfrm>
            <a:off x="22555200" y="2251971"/>
            <a:ext cx="152400" cy="1524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Isosceles Triangle 107"/>
          <p:cNvSpPr/>
          <p:nvPr/>
        </p:nvSpPr>
        <p:spPr>
          <a:xfrm>
            <a:off x="22936200" y="2251971"/>
            <a:ext cx="152400" cy="1524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Isosceles Triangle 108"/>
          <p:cNvSpPr/>
          <p:nvPr/>
        </p:nvSpPr>
        <p:spPr>
          <a:xfrm>
            <a:off x="22174200" y="2404371"/>
            <a:ext cx="152400" cy="1524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22021800" y="2709171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25755600" y="3318771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25298400" y="3318771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22783800" y="3242571"/>
            <a:ext cx="152400" cy="152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778 0.13317 L -3.05556E-6 -7.39884E-6 " pathEditMode="relative" ptsTypes="AA">
                                      <p:cBhvr>
                                        <p:cTn id="11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058400" y="2286000"/>
            <a:ext cx="7239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	</a:t>
            </a:r>
          </a:p>
        </p:txBody>
      </p:sp>
      <p:pic>
        <p:nvPicPr>
          <p:cNvPr id="46" name="Picture 45" descr="team logo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0" y="0"/>
            <a:ext cx="6472913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304800" y="13716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304800" y="1697038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8601944" y="457200"/>
            <a:ext cx="8449056" cy="5867400"/>
            <a:chOff x="9381744" y="457200"/>
            <a:chExt cx="8449056" cy="5867400"/>
          </a:xfrm>
        </p:grpSpPr>
        <p:sp>
          <p:nvSpPr>
            <p:cNvPr id="25" name="Round Diagonal Corner Rectangle 24"/>
            <p:cNvSpPr/>
            <p:nvPr/>
          </p:nvSpPr>
          <p:spPr>
            <a:xfrm>
              <a:off x="9381744" y="457200"/>
              <a:ext cx="8449056" cy="58674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lnSpc>
                  <a:spcPct val="150000"/>
                </a:lnSpc>
              </a:pPr>
              <a:r>
                <a:rPr 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GOALS WITH BIM</a:t>
              </a:r>
            </a:p>
            <a:p>
              <a:pPr marL="342900" indent="-342900">
                <a:lnSpc>
                  <a:spcPct val="150000"/>
                </a:lnSpc>
              </a:pPr>
              <a:endParaRPr lang="en-US" sz="18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r>
                <a:rPr lang="en-US" sz="13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Utilization of 3D software  and integrated  analysis programs</a:t>
              </a: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endParaRPr lang="en-US" sz="1300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r>
                <a:rPr lang="en-US" sz="13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 Develop efficient and effective information flow and management</a:t>
              </a: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endParaRPr lang="en-US" sz="13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r>
                <a:rPr lang="en-US" sz="13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Early and Effective clash detection amongst disciplines </a:t>
              </a: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endParaRPr lang="en-US" sz="13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r>
                <a:rPr lang="en-US" sz="13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Discovery of pros and cons of a developing design platform</a:t>
              </a: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endParaRPr lang="en-US" sz="13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</a:pPr>
              <a:endParaRPr lang="en-US" sz="13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pPr algn="ctr"/>
              <a:endParaRPr lang="en-US" sz="1300" dirty="0">
                <a:latin typeface="Arial Black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7221200" y="5715000"/>
              <a:ext cx="228600" cy="261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Arial Black" pitchFamily="34" charset="0"/>
                </a:rPr>
                <a:t>2</a:t>
              </a:r>
              <a:endParaRPr lang="en-US" sz="11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9381744" y="457200"/>
            <a:ext cx="8449056" cy="5867400"/>
            <a:chOff x="9381744" y="457200"/>
            <a:chExt cx="8449056" cy="5867400"/>
          </a:xfrm>
        </p:grpSpPr>
        <p:sp>
          <p:nvSpPr>
            <p:cNvPr id="28" name="Round Diagonal Corner Rectangle 27"/>
            <p:cNvSpPr/>
            <p:nvPr/>
          </p:nvSpPr>
          <p:spPr>
            <a:xfrm>
              <a:off x="9381744" y="457200"/>
              <a:ext cx="8449056" cy="58674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lnSpc>
                  <a:spcPct val="150000"/>
                </a:lnSpc>
              </a:pPr>
              <a:r>
                <a:rPr 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DESIGN GOALS</a:t>
              </a:r>
            </a:p>
            <a:p>
              <a:pPr marL="342900" indent="-342900">
                <a:lnSpc>
                  <a:spcPct val="150000"/>
                </a:lnSpc>
              </a:pPr>
              <a:endParaRPr lang="en-US" sz="18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r>
                <a:rPr lang="en-US" sz="13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Beyond LEED</a:t>
              </a: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endParaRPr lang="en-US" sz="1300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r>
                <a:rPr lang="en-US" sz="13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 Efficient collaboration amongst each other </a:t>
              </a: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endParaRPr lang="en-US" sz="13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r>
                <a:rPr lang="en-US" sz="13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Effective Value Engineering </a:t>
              </a: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endParaRPr lang="en-US" sz="13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r>
                <a:rPr lang="en-US" sz="13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Look at </a:t>
              </a:r>
              <a:r>
                <a:rPr lang="en-US" sz="1300" b="1" i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Lifetime vs. Initial </a:t>
              </a:r>
              <a:r>
                <a:rPr lang="en-US" sz="13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cost </a:t>
              </a: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endParaRPr lang="en-US" sz="13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r>
                <a:rPr lang="en-US" sz="13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System optimization through IPD and BIM</a:t>
              </a: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endParaRPr lang="en-US" sz="13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r>
                <a:rPr lang="en-US" sz="13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Effective &amp; beneficial educational environment for children</a:t>
              </a:r>
            </a:p>
            <a:p>
              <a:pPr algn="ctr"/>
              <a:endParaRPr lang="en-US" sz="1300" dirty="0">
                <a:latin typeface="Arial Black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221200" y="5715000"/>
              <a:ext cx="228600" cy="261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Arial Black" pitchFamily="34" charset="0"/>
                </a:rPr>
                <a:t>1</a:t>
              </a:r>
              <a:endParaRPr lang="en-US" sz="11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2865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/>
          <p:nvPr/>
        </p:nvCxnSpPr>
        <p:spPr>
          <a:xfrm flipV="1">
            <a:off x="64008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5" name="Elbow Connector 164"/>
          <p:cNvCxnSpPr/>
          <p:nvPr/>
        </p:nvCxnSpPr>
        <p:spPr>
          <a:xfrm>
            <a:off x="6400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ound Diagonal Corner Rectangle 165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7" name="Elbow Connector 166"/>
          <p:cNvCxnSpPr>
            <a:stCxn id="33" idx="0"/>
            <a:endCxn id="166" idx="2"/>
          </p:cNvCxnSpPr>
          <p:nvPr/>
        </p:nvCxnSpPr>
        <p:spPr>
          <a:xfrm>
            <a:off x="65532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ound Diagonal Corner Rectangle 82"/>
          <p:cNvSpPr/>
          <p:nvPr/>
        </p:nvSpPr>
        <p:spPr>
          <a:xfrm>
            <a:off x="95250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STRATEGIES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36" name="Elbow Connector 72"/>
          <p:cNvCxnSpPr>
            <a:stCxn id="83" idx="2"/>
          </p:cNvCxnSpPr>
          <p:nvPr/>
        </p:nvCxnSpPr>
        <p:spPr>
          <a:xfrm rot="10800000">
            <a:off x="8534400" y="2743200"/>
            <a:ext cx="990600" cy="457200"/>
          </a:xfrm>
          <a:prstGeom prst="bentConnector3">
            <a:avLst>
              <a:gd name="adj1" fmla="val 61022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flipV="1">
            <a:off x="85344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>
            <a:off x="85344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rot="5400000">
            <a:off x="80017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ound Diagonal Corner Rectangle 105"/>
          <p:cNvSpPr/>
          <p:nvPr/>
        </p:nvSpPr>
        <p:spPr>
          <a:xfrm>
            <a:off x="137922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DESIGN DEVELOPMENT</a:t>
            </a:r>
            <a:endParaRPr lang="en-US" sz="1200" dirty="0">
              <a:latin typeface="Arial Black" pitchFamily="34" charset="0"/>
            </a:endParaRPr>
          </a:p>
        </p:txBody>
      </p:sp>
      <p:cxnSp>
        <p:nvCxnSpPr>
          <p:cNvPr id="127" name="Elbow Connector 72"/>
          <p:cNvCxnSpPr/>
          <p:nvPr/>
        </p:nvCxnSpPr>
        <p:spPr>
          <a:xfrm rot="5400000" flipH="1" flipV="1">
            <a:off x="109347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Elbow Connector 127"/>
          <p:cNvCxnSpPr/>
          <p:nvPr/>
        </p:nvCxnSpPr>
        <p:spPr>
          <a:xfrm flipV="1">
            <a:off x="110490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Round Diagonal Corner Rectangle 131"/>
          <p:cNvSpPr/>
          <p:nvPr/>
        </p:nvSpPr>
        <p:spPr>
          <a:xfrm>
            <a:off x="116586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SYSTEM OPTIONS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33" name="Elbow Connector 132"/>
          <p:cNvCxnSpPr/>
          <p:nvPr/>
        </p:nvCxnSpPr>
        <p:spPr>
          <a:xfrm>
            <a:off x="110490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134" idx="2"/>
          </p:cNvCxnSpPr>
          <p:nvPr/>
        </p:nvCxnSpPr>
        <p:spPr>
          <a:xfrm>
            <a:off x="112014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Elbow Connector 72"/>
          <p:cNvCxnSpPr/>
          <p:nvPr/>
        </p:nvCxnSpPr>
        <p:spPr>
          <a:xfrm rot="16200000" flipV="1">
            <a:off x="129921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Elbow Connector 158"/>
          <p:cNvCxnSpPr/>
          <p:nvPr/>
        </p:nvCxnSpPr>
        <p:spPr>
          <a:xfrm flipV="1">
            <a:off x="13182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Elbow Connector 159"/>
          <p:cNvCxnSpPr/>
          <p:nvPr/>
        </p:nvCxnSpPr>
        <p:spPr>
          <a:xfrm>
            <a:off x="131826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Elbow Connector 39"/>
          <p:cNvCxnSpPr/>
          <p:nvPr/>
        </p:nvCxnSpPr>
        <p:spPr>
          <a:xfrm rot="5400000">
            <a:off x="126499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Elbow Connector 72"/>
          <p:cNvCxnSpPr/>
          <p:nvPr/>
        </p:nvCxnSpPr>
        <p:spPr>
          <a:xfrm rot="5400000" flipH="1" flipV="1">
            <a:off x="152019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Elbow Connector 167"/>
          <p:cNvCxnSpPr/>
          <p:nvPr/>
        </p:nvCxnSpPr>
        <p:spPr>
          <a:xfrm flipV="1">
            <a:off x="153162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Elbow Connector 170"/>
          <p:cNvCxnSpPr/>
          <p:nvPr/>
        </p:nvCxnSpPr>
        <p:spPr>
          <a:xfrm>
            <a:off x="153162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Elbow Connector 172"/>
          <p:cNvCxnSpPr/>
          <p:nvPr/>
        </p:nvCxnSpPr>
        <p:spPr>
          <a:xfrm rot="16200000" flipH="1">
            <a:off x="15392400" y="3733800"/>
            <a:ext cx="838200" cy="228600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Elbow Connector 72"/>
          <p:cNvCxnSpPr/>
          <p:nvPr/>
        </p:nvCxnSpPr>
        <p:spPr>
          <a:xfrm rot="16200000" flipV="1">
            <a:off x="172593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Elbow Connector 174"/>
          <p:cNvCxnSpPr/>
          <p:nvPr/>
        </p:nvCxnSpPr>
        <p:spPr>
          <a:xfrm flipV="1">
            <a:off x="17449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Elbow Connector 175"/>
          <p:cNvCxnSpPr/>
          <p:nvPr/>
        </p:nvCxnSpPr>
        <p:spPr>
          <a:xfrm>
            <a:off x="17449800" y="1981200"/>
            <a:ext cx="1524000" cy="1219200"/>
          </a:xfrm>
          <a:prstGeom prst="bentConnector3">
            <a:avLst>
              <a:gd name="adj1" fmla="val 24925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Elbow Connector 39"/>
          <p:cNvCxnSpPr/>
          <p:nvPr/>
        </p:nvCxnSpPr>
        <p:spPr>
          <a:xfrm rot="5400000">
            <a:off x="169171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Elbow Connector 87"/>
          <p:cNvCxnSpPr/>
          <p:nvPr/>
        </p:nvCxnSpPr>
        <p:spPr>
          <a:xfrm flipV="1">
            <a:off x="200406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Elbow Connector 90"/>
          <p:cNvCxnSpPr/>
          <p:nvPr/>
        </p:nvCxnSpPr>
        <p:spPr>
          <a:xfrm>
            <a:off x="20040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Elbow Connector 94"/>
          <p:cNvCxnSpPr/>
          <p:nvPr/>
        </p:nvCxnSpPr>
        <p:spPr>
          <a:xfrm>
            <a:off x="20193000" y="3200400"/>
            <a:ext cx="457200" cy="1066800"/>
          </a:xfrm>
          <a:prstGeom prst="bentConnector3">
            <a:avLst>
              <a:gd name="adj1" fmla="val 47015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Round Diagonal Corner Rectangle 133"/>
          <p:cNvSpPr/>
          <p:nvPr/>
        </p:nvSpPr>
        <p:spPr>
          <a:xfrm>
            <a:off x="116586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CONSTRUCTION CONCERNS</a:t>
            </a:r>
          </a:p>
        </p:txBody>
      </p:sp>
      <p:cxnSp>
        <p:nvCxnSpPr>
          <p:cNvPr id="87" name="Elbow Connector 72"/>
          <p:cNvCxnSpPr>
            <a:stCxn id="77" idx="0"/>
          </p:cNvCxnSpPr>
          <p:nvPr/>
        </p:nvCxnSpPr>
        <p:spPr>
          <a:xfrm flipV="1">
            <a:off x="20193000" y="1981200"/>
            <a:ext cx="457200" cy="1219200"/>
          </a:xfrm>
          <a:prstGeom prst="bentConnector3">
            <a:avLst>
              <a:gd name="adj1" fmla="val 47015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ound Diagonal Corner Rectangle 76"/>
          <p:cNvSpPr/>
          <p:nvPr/>
        </p:nvSpPr>
        <p:spPr>
          <a:xfrm>
            <a:off x="185166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FINAL DESIGN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76" name="Round Diagonal Corner Rectangle 75"/>
          <p:cNvSpPr/>
          <p:nvPr/>
        </p:nvSpPr>
        <p:spPr>
          <a:xfrm>
            <a:off x="116586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78" name="Round Diagonal Corner Rectangle 77"/>
          <p:cNvSpPr/>
          <p:nvPr/>
        </p:nvSpPr>
        <p:spPr>
          <a:xfrm>
            <a:off x="116586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DESIGN</a:t>
            </a:r>
          </a:p>
          <a:p>
            <a:pPr algn="ctr"/>
            <a:r>
              <a:rPr lang="en-US" sz="1400" dirty="0" smtClean="0">
                <a:latin typeface="Arial Black" pitchFamily="34" charset="0"/>
              </a:rPr>
              <a:t>SCHEME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1" name="Round Diagonal Corner Rectangle 80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ENERGY &amp; SYSTEM EVALUATION</a:t>
            </a:r>
            <a:endParaRPr lang="en-US" sz="1200" dirty="0">
              <a:latin typeface="Arial Black" pitchFamily="34" charset="0"/>
            </a:endParaRPr>
          </a:p>
        </p:txBody>
      </p:sp>
      <p:sp>
        <p:nvSpPr>
          <p:cNvPr id="82" name="Round Diagonal Corner Rectangle 81"/>
          <p:cNvSpPr/>
          <p:nvPr/>
        </p:nvSpPr>
        <p:spPr>
          <a:xfrm>
            <a:off x="159258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FACADE &amp; KEY SPACES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4" name="Round Diagonal Corner Rectangle 83"/>
          <p:cNvSpPr/>
          <p:nvPr/>
        </p:nvSpPr>
        <p:spPr>
          <a:xfrm>
            <a:off x="159258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DESIGN &amp; MODELING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85" name="Round Diagonal Corner Rectangle 84"/>
          <p:cNvSpPr/>
          <p:nvPr/>
        </p:nvSpPr>
        <p:spPr>
          <a:xfrm>
            <a:off x="159258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COST/ CONSTRUCTION PHASING</a:t>
            </a:r>
            <a:endParaRPr lang="en-US" sz="1200" dirty="0">
              <a:latin typeface="Arial Black" pitchFamily="34" charset="0"/>
            </a:endParaRPr>
          </a:p>
        </p:txBody>
      </p:sp>
      <p:sp>
        <p:nvSpPr>
          <p:cNvPr id="92" name="Round Diagonal Corner Rectangle 91"/>
          <p:cNvSpPr/>
          <p:nvPr/>
        </p:nvSpPr>
        <p:spPr>
          <a:xfrm>
            <a:off x="159258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79" name="Round Diagonal Corner Rectangle 78"/>
          <p:cNvSpPr/>
          <p:nvPr/>
        </p:nvSpPr>
        <p:spPr>
          <a:xfrm>
            <a:off x="206502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0" name="Round Diagonal Corner Rectangle 79"/>
          <p:cNvSpPr/>
          <p:nvPr/>
        </p:nvSpPr>
        <p:spPr>
          <a:xfrm>
            <a:off x="20650200" y="2438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BIM CONSTRUCTION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93" name="Round Diagonal Corner Rectangle 92"/>
          <p:cNvSpPr/>
          <p:nvPr/>
        </p:nvSpPr>
        <p:spPr>
          <a:xfrm>
            <a:off x="20650200" y="3200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OPTIMIZATION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96" name="Round Diagonal Corner Rectangle 95"/>
          <p:cNvSpPr/>
          <p:nvPr/>
        </p:nvSpPr>
        <p:spPr>
          <a:xfrm>
            <a:off x="20650200" y="3962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dirty="0" smtClean="0">
                <a:solidFill>
                  <a:prstClr val="white"/>
                </a:solidFill>
                <a:latin typeface="Arial Black" pitchFamily="34" charset="0"/>
              </a:rPr>
              <a:t>NOTATBLE ASPECTS</a:t>
            </a:r>
            <a:endParaRPr lang="en-US" sz="1400" dirty="0">
              <a:solidFill>
                <a:prstClr val="white"/>
              </a:solidFill>
              <a:latin typeface="Arial Black" pitchFamily="34" charset="0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18601944" y="304800"/>
            <a:ext cx="8449056" cy="5867400"/>
            <a:chOff x="18601944" y="304800"/>
            <a:chExt cx="8449056" cy="5867400"/>
          </a:xfrm>
        </p:grpSpPr>
        <p:grpSp>
          <p:nvGrpSpPr>
            <p:cNvPr id="61" name="Group 49"/>
            <p:cNvGrpSpPr/>
            <p:nvPr/>
          </p:nvGrpSpPr>
          <p:grpSpPr>
            <a:xfrm>
              <a:off x="18601944" y="304800"/>
              <a:ext cx="8449056" cy="5867400"/>
              <a:chOff x="18601944" y="304800"/>
              <a:chExt cx="8449056" cy="5867400"/>
            </a:xfrm>
          </p:grpSpPr>
          <p:sp>
            <p:nvSpPr>
              <p:cNvPr id="62" name="Round Diagonal Corner Rectangle 61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dirty="0" smtClean="0">
                    <a:latin typeface="Arial Black" pitchFamily="34" charset="0"/>
                  </a:rPr>
                  <a:t>DAYLIGHTING</a:t>
                </a: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endParaRPr lang="en-US" sz="1800" b="1" u="sng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 flipH="1">
                <a:off x="26289000" y="5562600"/>
                <a:ext cx="4663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pic>
          <p:nvPicPr>
            <p:cNvPr id="68" name="Picture 67" descr="roof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431000" y="2438400"/>
              <a:ext cx="5657088" cy="3438144"/>
            </a:xfrm>
            <a:prstGeom prst="rect">
              <a:avLst/>
            </a:prstGeom>
          </p:spPr>
        </p:pic>
        <p:pic>
          <p:nvPicPr>
            <p:cNvPr id="64" name="Picture 63" descr="ACTUAL_facade_3d.jpg"/>
            <p:cNvPicPr>
              <a:picLocks noChangeAspect="1"/>
            </p:cNvPicPr>
            <p:nvPr/>
          </p:nvPicPr>
          <p:blipFill>
            <a:blip r:embed="rId4" cstate="print">
              <a:lum bright="30000"/>
            </a:blip>
            <a:stretch>
              <a:fillRect/>
            </a:stretch>
          </p:blipFill>
          <p:spPr>
            <a:xfrm>
              <a:off x="23545800" y="533400"/>
              <a:ext cx="3079276" cy="32766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93" grpId="0" animBg="1"/>
      <p:bldP spid="9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2865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/>
          <p:nvPr/>
        </p:nvCxnSpPr>
        <p:spPr>
          <a:xfrm flipV="1">
            <a:off x="64008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5" name="Elbow Connector 164"/>
          <p:cNvCxnSpPr/>
          <p:nvPr/>
        </p:nvCxnSpPr>
        <p:spPr>
          <a:xfrm>
            <a:off x="6400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ound Diagonal Corner Rectangle 165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7" name="Elbow Connector 166"/>
          <p:cNvCxnSpPr>
            <a:stCxn id="33" idx="0"/>
            <a:endCxn id="166" idx="2"/>
          </p:cNvCxnSpPr>
          <p:nvPr/>
        </p:nvCxnSpPr>
        <p:spPr>
          <a:xfrm>
            <a:off x="65532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ound Diagonal Corner Rectangle 82"/>
          <p:cNvSpPr/>
          <p:nvPr/>
        </p:nvSpPr>
        <p:spPr>
          <a:xfrm>
            <a:off x="95250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STRATEGIES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36" name="Elbow Connector 72"/>
          <p:cNvCxnSpPr>
            <a:stCxn id="83" idx="2"/>
          </p:cNvCxnSpPr>
          <p:nvPr/>
        </p:nvCxnSpPr>
        <p:spPr>
          <a:xfrm rot="10800000">
            <a:off x="8534400" y="2743200"/>
            <a:ext cx="990600" cy="457200"/>
          </a:xfrm>
          <a:prstGeom prst="bentConnector3">
            <a:avLst>
              <a:gd name="adj1" fmla="val 61022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flipV="1">
            <a:off x="85344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>
            <a:off x="85344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rot="5400000">
            <a:off x="80017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ound Diagonal Corner Rectangle 105"/>
          <p:cNvSpPr/>
          <p:nvPr/>
        </p:nvSpPr>
        <p:spPr>
          <a:xfrm>
            <a:off x="137922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DESIGN DEVELOPMENT</a:t>
            </a:r>
            <a:endParaRPr lang="en-US" sz="1200" dirty="0">
              <a:latin typeface="Arial Black" pitchFamily="34" charset="0"/>
            </a:endParaRPr>
          </a:p>
        </p:txBody>
      </p:sp>
      <p:cxnSp>
        <p:nvCxnSpPr>
          <p:cNvPr id="127" name="Elbow Connector 72"/>
          <p:cNvCxnSpPr/>
          <p:nvPr/>
        </p:nvCxnSpPr>
        <p:spPr>
          <a:xfrm rot="5400000" flipH="1" flipV="1">
            <a:off x="109347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Elbow Connector 127"/>
          <p:cNvCxnSpPr/>
          <p:nvPr/>
        </p:nvCxnSpPr>
        <p:spPr>
          <a:xfrm flipV="1">
            <a:off x="110490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Round Diagonal Corner Rectangle 131"/>
          <p:cNvSpPr/>
          <p:nvPr/>
        </p:nvSpPr>
        <p:spPr>
          <a:xfrm>
            <a:off x="116586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SYSTEM OPTIONS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33" name="Elbow Connector 132"/>
          <p:cNvCxnSpPr/>
          <p:nvPr/>
        </p:nvCxnSpPr>
        <p:spPr>
          <a:xfrm>
            <a:off x="110490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134" idx="2"/>
          </p:cNvCxnSpPr>
          <p:nvPr/>
        </p:nvCxnSpPr>
        <p:spPr>
          <a:xfrm>
            <a:off x="112014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Elbow Connector 72"/>
          <p:cNvCxnSpPr/>
          <p:nvPr/>
        </p:nvCxnSpPr>
        <p:spPr>
          <a:xfrm rot="16200000" flipV="1">
            <a:off x="129921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Elbow Connector 158"/>
          <p:cNvCxnSpPr/>
          <p:nvPr/>
        </p:nvCxnSpPr>
        <p:spPr>
          <a:xfrm flipV="1">
            <a:off x="13182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Elbow Connector 159"/>
          <p:cNvCxnSpPr/>
          <p:nvPr/>
        </p:nvCxnSpPr>
        <p:spPr>
          <a:xfrm>
            <a:off x="131826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Elbow Connector 39"/>
          <p:cNvCxnSpPr/>
          <p:nvPr/>
        </p:nvCxnSpPr>
        <p:spPr>
          <a:xfrm rot="5400000">
            <a:off x="126499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Elbow Connector 72"/>
          <p:cNvCxnSpPr/>
          <p:nvPr/>
        </p:nvCxnSpPr>
        <p:spPr>
          <a:xfrm rot="5400000" flipH="1" flipV="1">
            <a:off x="152019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Elbow Connector 167"/>
          <p:cNvCxnSpPr/>
          <p:nvPr/>
        </p:nvCxnSpPr>
        <p:spPr>
          <a:xfrm flipV="1">
            <a:off x="153162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Elbow Connector 170"/>
          <p:cNvCxnSpPr/>
          <p:nvPr/>
        </p:nvCxnSpPr>
        <p:spPr>
          <a:xfrm>
            <a:off x="153162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Elbow Connector 172"/>
          <p:cNvCxnSpPr/>
          <p:nvPr/>
        </p:nvCxnSpPr>
        <p:spPr>
          <a:xfrm rot="16200000" flipH="1">
            <a:off x="15392400" y="3733800"/>
            <a:ext cx="838200" cy="228600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Elbow Connector 72"/>
          <p:cNvCxnSpPr/>
          <p:nvPr/>
        </p:nvCxnSpPr>
        <p:spPr>
          <a:xfrm rot="16200000" flipV="1">
            <a:off x="172593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Elbow Connector 174"/>
          <p:cNvCxnSpPr/>
          <p:nvPr/>
        </p:nvCxnSpPr>
        <p:spPr>
          <a:xfrm flipV="1">
            <a:off x="17449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Elbow Connector 175"/>
          <p:cNvCxnSpPr/>
          <p:nvPr/>
        </p:nvCxnSpPr>
        <p:spPr>
          <a:xfrm>
            <a:off x="17449800" y="1981200"/>
            <a:ext cx="1524000" cy="1219200"/>
          </a:xfrm>
          <a:prstGeom prst="bentConnector3">
            <a:avLst>
              <a:gd name="adj1" fmla="val 24925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Elbow Connector 39"/>
          <p:cNvCxnSpPr/>
          <p:nvPr/>
        </p:nvCxnSpPr>
        <p:spPr>
          <a:xfrm rot="5400000">
            <a:off x="169171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ound Diagonal Corner Rectangle 76"/>
          <p:cNvSpPr/>
          <p:nvPr/>
        </p:nvSpPr>
        <p:spPr>
          <a:xfrm>
            <a:off x="185166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FINAL DESIGN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6" name="Round Diagonal Corner Rectangle 85"/>
          <p:cNvSpPr/>
          <p:nvPr/>
        </p:nvSpPr>
        <p:spPr>
          <a:xfrm>
            <a:off x="206502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87" name="Elbow Connector 72"/>
          <p:cNvCxnSpPr>
            <a:endCxn id="86" idx="2"/>
          </p:cNvCxnSpPr>
          <p:nvPr/>
        </p:nvCxnSpPr>
        <p:spPr>
          <a:xfrm rot="5400000" flipH="1" flipV="1">
            <a:off x="199263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ound Diagonal Corner Rectangle 88"/>
          <p:cNvSpPr/>
          <p:nvPr/>
        </p:nvSpPr>
        <p:spPr>
          <a:xfrm>
            <a:off x="206502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BIM CONSTRUCTION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90" name="Round Diagonal Corner Rectangle 89"/>
          <p:cNvSpPr/>
          <p:nvPr/>
        </p:nvSpPr>
        <p:spPr>
          <a:xfrm>
            <a:off x="20650200" y="3200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OPTIMIZATION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cxnSp>
        <p:nvCxnSpPr>
          <p:cNvPr id="91" name="Elbow Connector 90"/>
          <p:cNvCxnSpPr/>
          <p:nvPr/>
        </p:nvCxnSpPr>
        <p:spPr>
          <a:xfrm>
            <a:off x="20040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ound Diagonal Corner Rectangle 93"/>
          <p:cNvSpPr/>
          <p:nvPr/>
        </p:nvSpPr>
        <p:spPr>
          <a:xfrm>
            <a:off x="20650200" y="3962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dirty="0" smtClean="0">
                <a:solidFill>
                  <a:prstClr val="white"/>
                </a:solidFill>
                <a:latin typeface="Arial Black" pitchFamily="34" charset="0"/>
              </a:rPr>
              <a:t>NOTATBLE ASPECTS</a:t>
            </a:r>
            <a:endParaRPr lang="en-US" sz="1400" dirty="0">
              <a:solidFill>
                <a:prstClr val="white"/>
              </a:solidFill>
              <a:latin typeface="Arial Black" pitchFamily="34" charset="0"/>
            </a:endParaRPr>
          </a:p>
        </p:txBody>
      </p:sp>
      <p:cxnSp>
        <p:nvCxnSpPr>
          <p:cNvPr id="95" name="Elbow Connector 94"/>
          <p:cNvCxnSpPr>
            <a:endCxn id="94" idx="2"/>
          </p:cNvCxnSpPr>
          <p:nvPr/>
        </p:nvCxnSpPr>
        <p:spPr>
          <a:xfrm>
            <a:off x="20193000" y="3200400"/>
            <a:ext cx="457200" cy="1066800"/>
          </a:xfrm>
          <a:prstGeom prst="bentConnector3">
            <a:avLst>
              <a:gd name="adj1" fmla="val 47015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Round Diagonal Corner Rectangle 133"/>
          <p:cNvSpPr/>
          <p:nvPr/>
        </p:nvSpPr>
        <p:spPr>
          <a:xfrm>
            <a:off x="116586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CONSTRUCTION CONCERNS</a:t>
            </a:r>
          </a:p>
        </p:txBody>
      </p:sp>
      <p:cxnSp>
        <p:nvCxnSpPr>
          <p:cNvPr id="88" name="Elbow Connector 87"/>
          <p:cNvCxnSpPr/>
          <p:nvPr/>
        </p:nvCxnSpPr>
        <p:spPr>
          <a:xfrm flipV="1">
            <a:off x="200406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2700528" y="5791200"/>
            <a:ext cx="228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en-US" sz="11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6" name="Round Diagonal Corner Rectangle 75"/>
          <p:cNvSpPr/>
          <p:nvPr/>
        </p:nvSpPr>
        <p:spPr>
          <a:xfrm>
            <a:off x="116586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78" name="Round Diagonal Corner Rectangle 77"/>
          <p:cNvSpPr/>
          <p:nvPr/>
        </p:nvSpPr>
        <p:spPr>
          <a:xfrm>
            <a:off x="116586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DESIGN</a:t>
            </a:r>
          </a:p>
          <a:p>
            <a:pPr algn="ctr"/>
            <a:r>
              <a:rPr lang="en-US" sz="1400" dirty="0" smtClean="0">
                <a:latin typeface="Arial Black" pitchFamily="34" charset="0"/>
              </a:rPr>
              <a:t>SCHEME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0" name="Round Diagonal Corner Rectangle 79"/>
          <p:cNvSpPr/>
          <p:nvPr/>
        </p:nvSpPr>
        <p:spPr>
          <a:xfrm>
            <a:off x="159258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FACADE &amp; KEY SPACES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1" name="Round Diagonal Corner Rectangle 80"/>
          <p:cNvSpPr/>
          <p:nvPr/>
        </p:nvSpPr>
        <p:spPr>
          <a:xfrm>
            <a:off x="159258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DESIGN &amp; MODELING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82" name="Round Diagonal Corner Rectangle 81"/>
          <p:cNvSpPr/>
          <p:nvPr/>
        </p:nvSpPr>
        <p:spPr>
          <a:xfrm>
            <a:off x="159258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COST/ CONSTRUCTION PHASING</a:t>
            </a:r>
            <a:endParaRPr lang="en-US" sz="1200" dirty="0">
              <a:latin typeface="Arial Black" pitchFamily="34" charset="0"/>
            </a:endParaRPr>
          </a:p>
        </p:txBody>
      </p:sp>
      <p:sp>
        <p:nvSpPr>
          <p:cNvPr id="84" name="Round Diagonal Corner Rectangle 83"/>
          <p:cNvSpPr/>
          <p:nvPr/>
        </p:nvSpPr>
        <p:spPr>
          <a:xfrm>
            <a:off x="159258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grpSp>
        <p:nvGrpSpPr>
          <p:cNvPr id="104" name="Group 103"/>
          <p:cNvGrpSpPr/>
          <p:nvPr/>
        </p:nvGrpSpPr>
        <p:grpSpPr>
          <a:xfrm>
            <a:off x="18601944" y="304800"/>
            <a:ext cx="8449056" cy="5867400"/>
            <a:chOff x="18601944" y="304800"/>
            <a:chExt cx="8449056" cy="5867400"/>
          </a:xfrm>
        </p:grpSpPr>
        <p:sp>
          <p:nvSpPr>
            <p:cNvPr id="63" name="Round Diagonal Corner Rectangle 62"/>
            <p:cNvSpPr/>
            <p:nvPr/>
          </p:nvSpPr>
          <p:spPr>
            <a:xfrm>
              <a:off x="18601944" y="304800"/>
              <a:ext cx="8449056" cy="58674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lnSpc>
                  <a:spcPct val="150000"/>
                </a:lnSpc>
              </a:pPr>
              <a:r>
                <a:rPr lang="en-US" sz="1800" dirty="0" smtClean="0">
                  <a:latin typeface="Arial Black" pitchFamily="34" charset="0"/>
                </a:rPr>
                <a:t>BIM ESTIMATE</a:t>
              </a:r>
            </a:p>
            <a:p>
              <a:pPr marL="342900" indent="-342900">
                <a:lnSpc>
                  <a:spcPct val="150000"/>
                </a:lnSpc>
              </a:pPr>
              <a:endParaRPr lang="en-US" sz="1800" dirty="0" smtClean="0">
                <a:latin typeface="Arial Black" pitchFamily="34" charset="0"/>
              </a:endParaRPr>
            </a:p>
            <a:p>
              <a:endParaRPr lang="en-US" sz="1300" b="1" dirty="0" smtClean="0">
                <a:latin typeface="Arial Black" pitchFamily="34" charset="0"/>
              </a:endParaRPr>
            </a:p>
            <a:p>
              <a:endParaRPr lang="en-US" sz="1300" b="1" dirty="0" smtClean="0">
                <a:latin typeface="Arial Black" pitchFamily="34" charset="0"/>
              </a:endParaRPr>
            </a:p>
            <a:p>
              <a:endParaRPr lang="en-US" sz="1300" b="1" dirty="0" smtClean="0">
                <a:latin typeface="Arial Black" pitchFamily="34" charset="0"/>
              </a:endParaRPr>
            </a:p>
            <a:p>
              <a:endParaRPr lang="en-US" sz="1300" b="1" dirty="0" smtClean="0">
                <a:latin typeface="Arial Black" pitchFamily="34" charset="0"/>
              </a:endParaRPr>
            </a:p>
            <a:p>
              <a:endParaRPr lang="en-US" sz="1300" b="1" dirty="0" smtClean="0">
                <a:latin typeface="Arial Black" pitchFamily="34" charset="0"/>
              </a:endParaRPr>
            </a:p>
            <a:p>
              <a:endParaRPr lang="en-US" sz="1300" b="1" dirty="0" smtClean="0">
                <a:latin typeface="Arial Black" pitchFamily="34" charset="0"/>
              </a:endParaRPr>
            </a:p>
            <a:p>
              <a:endParaRPr lang="en-US" sz="1300" b="1" dirty="0" smtClean="0">
                <a:latin typeface="Arial Black" pitchFamily="34" charset="0"/>
              </a:endParaRPr>
            </a:p>
            <a:p>
              <a:endParaRPr lang="en-US" sz="1300" b="1" dirty="0" smtClean="0">
                <a:latin typeface="Arial Black" pitchFamily="34" charset="0"/>
              </a:endParaRPr>
            </a:p>
            <a:p>
              <a:endParaRPr lang="en-US" sz="1300" b="1" dirty="0" smtClean="0">
                <a:latin typeface="Arial Black" pitchFamily="34" charset="0"/>
              </a:endParaRPr>
            </a:p>
            <a:p>
              <a:endParaRPr lang="en-US" sz="1300" b="1" dirty="0" smtClean="0">
                <a:latin typeface="Arial Black" pitchFamily="34" charset="0"/>
              </a:endParaRPr>
            </a:p>
            <a:p>
              <a:endParaRPr lang="en-US" sz="1300" b="1" dirty="0" smtClean="0">
                <a:latin typeface="Arial Black" pitchFamily="34" charset="0"/>
              </a:endParaRPr>
            </a:p>
            <a:p>
              <a:endParaRPr lang="en-US" sz="1300" b="1" dirty="0" smtClean="0">
                <a:latin typeface="Arial Black" pitchFamily="34" charset="0"/>
              </a:endParaRPr>
            </a:p>
            <a:p>
              <a:endParaRPr lang="en-US" sz="1300" b="1" dirty="0" smtClean="0">
                <a:latin typeface="Arial Black" pitchFamily="34" charset="0"/>
              </a:endParaRPr>
            </a:p>
            <a:p>
              <a:endParaRPr lang="en-US" sz="1300" b="1" dirty="0" smtClean="0">
                <a:latin typeface="Arial Black" pitchFamily="34" charset="0"/>
              </a:endParaRPr>
            </a:p>
            <a:p>
              <a:endParaRPr lang="en-US" sz="1300" b="1" dirty="0" smtClean="0"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</a:pPr>
              <a:endParaRPr lang="en-US" sz="14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</a:pPr>
              <a:endParaRPr lang="en-US" sz="18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endParaRPr lang="en-US" sz="1800" b="1" u="sng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 flipH="1">
              <a:off x="26289000" y="5562600"/>
              <a:ext cx="466344" cy="261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Arial Black" pitchFamily="34" charset="0"/>
                </a:rPr>
                <a:t>25</a:t>
              </a:r>
              <a:endParaRPr lang="en-US" sz="11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19050000" y="4495800"/>
              <a:ext cx="3505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solidFill>
                    <a:schemeClr val="bg1"/>
                  </a:solidFill>
                  <a:latin typeface="Arial Black" pitchFamily="34" charset="0"/>
                </a:rPr>
                <a:t>Export QTY to Excel, and use </a:t>
              </a:r>
              <a:r>
                <a:rPr lang="en-US" sz="1800" dirty="0" err="1" smtClean="0">
                  <a:solidFill>
                    <a:schemeClr val="bg1"/>
                  </a:solidFill>
                  <a:latin typeface="Arial Black" pitchFamily="34" charset="0"/>
                </a:rPr>
                <a:t>RSMeans</a:t>
              </a:r>
              <a:r>
                <a:rPr lang="en-US" sz="1800" dirty="0" smtClean="0">
                  <a:solidFill>
                    <a:schemeClr val="bg1"/>
                  </a:solidFill>
                  <a:latin typeface="Arial Black" pitchFamily="34" charset="0"/>
                </a:rPr>
                <a:t> to Create an accurate Steel Estimate</a:t>
              </a:r>
              <a:endParaRPr lang="en-US" sz="18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pic>
          <p:nvPicPr>
            <p:cNvPr id="100" name="Picture 99"/>
            <p:cNvPicPr/>
            <p:nvPr/>
          </p:nvPicPr>
          <p:blipFill>
            <a:blip r:embed="rId3"/>
            <a:srcRect b="49020"/>
            <a:stretch>
              <a:fillRect/>
            </a:stretch>
          </p:blipFill>
          <p:spPr bwMode="auto">
            <a:xfrm>
              <a:off x="19050000" y="1066800"/>
              <a:ext cx="7086600" cy="327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" name="Picture 102"/>
            <p:cNvPicPr/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631400" y="4572000"/>
              <a:ext cx="4038600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7" name="Group 106"/>
          <p:cNvGrpSpPr/>
          <p:nvPr/>
        </p:nvGrpSpPr>
        <p:grpSpPr>
          <a:xfrm>
            <a:off x="18592800" y="304800"/>
            <a:ext cx="8449056" cy="5867400"/>
            <a:chOff x="9677400" y="381000"/>
            <a:chExt cx="8449056" cy="5867400"/>
          </a:xfrm>
        </p:grpSpPr>
        <p:grpSp>
          <p:nvGrpSpPr>
            <p:cNvPr id="99" name="Group 98"/>
            <p:cNvGrpSpPr/>
            <p:nvPr/>
          </p:nvGrpSpPr>
          <p:grpSpPr>
            <a:xfrm>
              <a:off x="9677400" y="381000"/>
              <a:ext cx="8449056" cy="5867400"/>
              <a:chOff x="23207472" y="1295400"/>
              <a:chExt cx="8449056" cy="5867400"/>
            </a:xfrm>
          </p:grpSpPr>
          <p:grpSp>
            <p:nvGrpSpPr>
              <p:cNvPr id="93" name="Group 92"/>
              <p:cNvGrpSpPr/>
              <p:nvPr/>
            </p:nvGrpSpPr>
            <p:grpSpPr>
              <a:xfrm>
                <a:off x="23207472" y="1295400"/>
                <a:ext cx="8449056" cy="5867400"/>
                <a:chOff x="23926800" y="3352800"/>
                <a:chExt cx="8449056" cy="5867400"/>
              </a:xfrm>
            </p:grpSpPr>
            <p:sp>
              <p:nvSpPr>
                <p:cNvPr id="92" name="Round Diagonal Corner Rectangle 91"/>
                <p:cNvSpPr/>
                <p:nvPr/>
              </p:nvSpPr>
              <p:spPr>
                <a:xfrm>
                  <a:off x="23926800" y="3352800"/>
                  <a:ext cx="8449056" cy="5867400"/>
                </a:xfrm>
                <a:prstGeom prst="round2Diag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marL="342900" indent="-342900">
                    <a:lnSpc>
                      <a:spcPct val="150000"/>
                    </a:lnSpc>
                  </a:pPr>
                  <a:r>
                    <a:rPr lang="en-US" sz="1800" dirty="0" smtClean="0">
                      <a:latin typeface="Arial Black" pitchFamily="34" charset="0"/>
                    </a:rPr>
                    <a:t>BIM ESTIMATE</a:t>
                  </a:r>
                </a:p>
                <a:p>
                  <a:pPr marL="342900" indent="-342900">
                    <a:lnSpc>
                      <a:spcPct val="150000"/>
                    </a:lnSpc>
                  </a:pPr>
                  <a:endParaRPr lang="en-US" sz="1800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endParaRPr lang="en-US" sz="1300" b="1" dirty="0" smtClean="0">
                    <a:latin typeface="Arial Black" pitchFamily="34" charset="0"/>
                  </a:endParaRPr>
                </a:p>
                <a:p>
                  <a:pPr marL="342900" indent="-342900">
                    <a:lnSpc>
                      <a:spcPct val="150000"/>
                    </a:lnSpc>
                  </a:pPr>
                  <a:endParaRPr lang="en-US" sz="1400" b="1" dirty="0" smtClean="0">
                    <a:solidFill>
                      <a:schemeClr val="bg1">
                        <a:lumMod val="95000"/>
                      </a:schemeClr>
                    </a:solidFill>
                    <a:latin typeface="Arial Black" pitchFamily="34" charset="0"/>
                  </a:endParaRPr>
                </a:p>
                <a:p>
                  <a:pPr marL="342900" indent="-342900">
                    <a:lnSpc>
                      <a:spcPct val="150000"/>
                    </a:lnSpc>
                  </a:pPr>
                  <a:endParaRPr lang="en-US" sz="1800" b="1" dirty="0" smtClean="0">
                    <a:solidFill>
                      <a:schemeClr val="bg1">
                        <a:lumMod val="95000"/>
                      </a:schemeClr>
                    </a:solidFill>
                    <a:latin typeface="Arial Black" pitchFamily="34" charset="0"/>
                  </a:endParaRPr>
                </a:p>
                <a:p>
                  <a:endParaRPr lang="en-US" sz="1800" b="1" u="sng" dirty="0" smtClean="0">
                    <a:solidFill>
                      <a:schemeClr val="bg1">
                        <a:lumMod val="95000"/>
                      </a:schemeClr>
                    </a:solidFill>
                    <a:latin typeface="Arial Black" pitchFamily="34" charset="0"/>
                  </a:endParaRPr>
                </a:p>
              </p:txBody>
            </p:sp>
            <p:pic>
              <p:nvPicPr>
                <p:cNvPr id="71" name="Picture 70"/>
                <p:cNvPicPr/>
                <p:nvPr/>
              </p:nvPicPr>
              <p:blipFill>
                <a:blip r:embed="rId5"/>
                <a:srcRect l="25801" t="10256" r="59100" b="47522"/>
                <a:stretch>
                  <a:fillRect/>
                </a:stretch>
              </p:blipFill>
              <p:spPr bwMode="auto">
                <a:xfrm>
                  <a:off x="24569928" y="4114800"/>
                  <a:ext cx="6705600" cy="35052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96" name="TextBox 95"/>
              <p:cNvSpPr txBox="1"/>
              <p:nvPr/>
            </p:nvSpPr>
            <p:spPr>
              <a:xfrm>
                <a:off x="23926800" y="5750004"/>
                <a:ext cx="49530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dirty="0" err="1" smtClean="0">
                    <a:solidFill>
                      <a:schemeClr val="bg1"/>
                    </a:solidFill>
                    <a:latin typeface="Arial Black" pitchFamily="34" charset="0"/>
                  </a:rPr>
                  <a:t>Revit</a:t>
                </a:r>
                <a:r>
                  <a:rPr lang="en-US" sz="1800" dirty="0" smtClean="0">
                    <a:solidFill>
                      <a:schemeClr val="bg1"/>
                    </a:solidFill>
                    <a:latin typeface="Arial Black" pitchFamily="34" charset="0"/>
                  </a:rPr>
                  <a:t> Schedules Help Create Quantity Take Offs</a:t>
                </a:r>
                <a:endParaRPr lang="en-US" sz="18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98" name="Right Arrow 97"/>
              <p:cNvSpPr/>
              <p:nvPr/>
            </p:nvSpPr>
            <p:spPr>
              <a:xfrm>
                <a:off x="28803600" y="5943600"/>
                <a:ext cx="2362200" cy="68580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5" name="TextBox 104"/>
            <p:cNvSpPr txBox="1"/>
            <p:nvPr/>
          </p:nvSpPr>
          <p:spPr>
            <a:xfrm flipH="1">
              <a:off x="17297400" y="5638800"/>
              <a:ext cx="466344" cy="261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Arial Black" pitchFamily="34" charset="0"/>
                </a:rPr>
                <a:t>24</a:t>
              </a:r>
              <a:endParaRPr lang="en-US" sz="11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120" name="Round Diagonal Corner Rectangle 119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ENERGY &amp; SYSTEM EVALUATION</a:t>
            </a:r>
            <a:endParaRPr lang="en-US" sz="1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69942E-6 L -0.33455 0.0055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" y="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2865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/>
          <p:nvPr/>
        </p:nvCxnSpPr>
        <p:spPr>
          <a:xfrm flipV="1">
            <a:off x="64008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5" name="Elbow Connector 164"/>
          <p:cNvCxnSpPr/>
          <p:nvPr/>
        </p:nvCxnSpPr>
        <p:spPr>
          <a:xfrm>
            <a:off x="6400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ound Diagonal Corner Rectangle 165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7" name="Elbow Connector 166"/>
          <p:cNvCxnSpPr>
            <a:stCxn id="33" idx="0"/>
            <a:endCxn id="166" idx="2"/>
          </p:cNvCxnSpPr>
          <p:nvPr/>
        </p:nvCxnSpPr>
        <p:spPr>
          <a:xfrm>
            <a:off x="65532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ound Diagonal Corner Rectangle 82"/>
          <p:cNvSpPr/>
          <p:nvPr/>
        </p:nvSpPr>
        <p:spPr>
          <a:xfrm>
            <a:off x="95250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STRATEGIES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36" name="Elbow Connector 72"/>
          <p:cNvCxnSpPr>
            <a:stCxn id="83" idx="2"/>
          </p:cNvCxnSpPr>
          <p:nvPr/>
        </p:nvCxnSpPr>
        <p:spPr>
          <a:xfrm rot="10800000">
            <a:off x="8534400" y="2743200"/>
            <a:ext cx="990600" cy="457200"/>
          </a:xfrm>
          <a:prstGeom prst="bentConnector3">
            <a:avLst>
              <a:gd name="adj1" fmla="val 61022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flipV="1">
            <a:off x="85344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>
            <a:off x="85344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rot="5400000">
            <a:off x="80017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ound Diagonal Corner Rectangle 105"/>
          <p:cNvSpPr/>
          <p:nvPr/>
        </p:nvSpPr>
        <p:spPr>
          <a:xfrm>
            <a:off x="137922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DESIGN DEVELOPMENT</a:t>
            </a:r>
            <a:endParaRPr lang="en-US" sz="1200" dirty="0">
              <a:latin typeface="Arial Black" pitchFamily="34" charset="0"/>
            </a:endParaRPr>
          </a:p>
        </p:txBody>
      </p:sp>
      <p:cxnSp>
        <p:nvCxnSpPr>
          <p:cNvPr id="127" name="Elbow Connector 72"/>
          <p:cNvCxnSpPr/>
          <p:nvPr/>
        </p:nvCxnSpPr>
        <p:spPr>
          <a:xfrm rot="5400000" flipH="1" flipV="1">
            <a:off x="109347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Elbow Connector 127"/>
          <p:cNvCxnSpPr/>
          <p:nvPr/>
        </p:nvCxnSpPr>
        <p:spPr>
          <a:xfrm flipV="1">
            <a:off x="110490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Round Diagonal Corner Rectangle 131"/>
          <p:cNvSpPr/>
          <p:nvPr/>
        </p:nvSpPr>
        <p:spPr>
          <a:xfrm>
            <a:off x="116586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SYSTEM OPTIONS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33" name="Elbow Connector 132"/>
          <p:cNvCxnSpPr/>
          <p:nvPr/>
        </p:nvCxnSpPr>
        <p:spPr>
          <a:xfrm>
            <a:off x="110490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134" idx="2"/>
          </p:cNvCxnSpPr>
          <p:nvPr/>
        </p:nvCxnSpPr>
        <p:spPr>
          <a:xfrm>
            <a:off x="112014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Elbow Connector 72"/>
          <p:cNvCxnSpPr/>
          <p:nvPr/>
        </p:nvCxnSpPr>
        <p:spPr>
          <a:xfrm rot="16200000" flipV="1">
            <a:off x="129921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Elbow Connector 158"/>
          <p:cNvCxnSpPr/>
          <p:nvPr/>
        </p:nvCxnSpPr>
        <p:spPr>
          <a:xfrm flipV="1">
            <a:off x="13182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Elbow Connector 159"/>
          <p:cNvCxnSpPr/>
          <p:nvPr/>
        </p:nvCxnSpPr>
        <p:spPr>
          <a:xfrm>
            <a:off x="131826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Elbow Connector 39"/>
          <p:cNvCxnSpPr/>
          <p:nvPr/>
        </p:nvCxnSpPr>
        <p:spPr>
          <a:xfrm rot="5400000">
            <a:off x="126499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Elbow Connector 72"/>
          <p:cNvCxnSpPr/>
          <p:nvPr/>
        </p:nvCxnSpPr>
        <p:spPr>
          <a:xfrm rot="5400000" flipH="1" flipV="1">
            <a:off x="152019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Elbow Connector 167"/>
          <p:cNvCxnSpPr/>
          <p:nvPr/>
        </p:nvCxnSpPr>
        <p:spPr>
          <a:xfrm flipV="1">
            <a:off x="153162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Elbow Connector 170"/>
          <p:cNvCxnSpPr/>
          <p:nvPr/>
        </p:nvCxnSpPr>
        <p:spPr>
          <a:xfrm>
            <a:off x="153162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Elbow Connector 172"/>
          <p:cNvCxnSpPr/>
          <p:nvPr/>
        </p:nvCxnSpPr>
        <p:spPr>
          <a:xfrm rot="16200000" flipH="1">
            <a:off x="15392400" y="3733800"/>
            <a:ext cx="838200" cy="228600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Elbow Connector 72"/>
          <p:cNvCxnSpPr/>
          <p:nvPr/>
        </p:nvCxnSpPr>
        <p:spPr>
          <a:xfrm rot="16200000" flipV="1">
            <a:off x="172593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Elbow Connector 174"/>
          <p:cNvCxnSpPr/>
          <p:nvPr/>
        </p:nvCxnSpPr>
        <p:spPr>
          <a:xfrm flipV="1">
            <a:off x="17449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Elbow Connector 175"/>
          <p:cNvCxnSpPr/>
          <p:nvPr/>
        </p:nvCxnSpPr>
        <p:spPr>
          <a:xfrm>
            <a:off x="17449800" y="1981200"/>
            <a:ext cx="1524000" cy="1219200"/>
          </a:xfrm>
          <a:prstGeom prst="bentConnector3">
            <a:avLst>
              <a:gd name="adj1" fmla="val 24925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Elbow Connector 39"/>
          <p:cNvCxnSpPr/>
          <p:nvPr/>
        </p:nvCxnSpPr>
        <p:spPr>
          <a:xfrm rot="5400000">
            <a:off x="169171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ound Diagonal Corner Rectangle 76"/>
          <p:cNvSpPr/>
          <p:nvPr/>
        </p:nvSpPr>
        <p:spPr>
          <a:xfrm>
            <a:off x="185166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FINAL DESIGN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6" name="Round Diagonal Corner Rectangle 85"/>
          <p:cNvSpPr/>
          <p:nvPr/>
        </p:nvSpPr>
        <p:spPr>
          <a:xfrm>
            <a:off x="206502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87" name="Elbow Connector 72"/>
          <p:cNvCxnSpPr>
            <a:endCxn id="86" idx="2"/>
          </p:cNvCxnSpPr>
          <p:nvPr/>
        </p:nvCxnSpPr>
        <p:spPr>
          <a:xfrm rot="5400000" flipH="1" flipV="1">
            <a:off x="199263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ound Diagonal Corner Rectangle 88"/>
          <p:cNvSpPr/>
          <p:nvPr/>
        </p:nvSpPr>
        <p:spPr>
          <a:xfrm>
            <a:off x="206502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BIM CONSTRUCTION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90" name="Round Diagonal Corner Rectangle 89"/>
          <p:cNvSpPr/>
          <p:nvPr/>
        </p:nvSpPr>
        <p:spPr>
          <a:xfrm>
            <a:off x="20650200" y="3200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OPTIMIZATION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cxnSp>
        <p:nvCxnSpPr>
          <p:cNvPr id="91" name="Elbow Connector 90"/>
          <p:cNvCxnSpPr/>
          <p:nvPr/>
        </p:nvCxnSpPr>
        <p:spPr>
          <a:xfrm>
            <a:off x="20040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ound Diagonal Corner Rectangle 93"/>
          <p:cNvSpPr/>
          <p:nvPr/>
        </p:nvSpPr>
        <p:spPr>
          <a:xfrm>
            <a:off x="20650200" y="3962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dirty="0" smtClean="0">
                <a:solidFill>
                  <a:prstClr val="white"/>
                </a:solidFill>
                <a:latin typeface="Arial Black" pitchFamily="34" charset="0"/>
              </a:rPr>
              <a:t>NOTATBLE ASPECTS</a:t>
            </a:r>
            <a:endParaRPr lang="en-US" sz="1400" dirty="0">
              <a:solidFill>
                <a:prstClr val="white"/>
              </a:solidFill>
              <a:latin typeface="Arial Black" pitchFamily="34" charset="0"/>
            </a:endParaRPr>
          </a:p>
        </p:txBody>
      </p:sp>
      <p:cxnSp>
        <p:nvCxnSpPr>
          <p:cNvPr id="95" name="Elbow Connector 94"/>
          <p:cNvCxnSpPr>
            <a:endCxn id="94" idx="2"/>
          </p:cNvCxnSpPr>
          <p:nvPr/>
        </p:nvCxnSpPr>
        <p:spPr>
          <a:xfrm>
            <a:off x="20193000" y="3200400"/>
            <a:ext cx="457200" cy="1066800"/>
          </a:xfrm>
          <a:prstGeom prst="bentConnector3">
            <a:avLst>
              <a:gd name="adj1" fmla="val 47015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Round Diagonal Corner Rectangle 133"/>
          <p:cNvSpPr/>
          <p:nvPr/>
        </p:nvSpPr>
        <p:spPr>
          <a:xfrm>
            <a:off x="116586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CONSTRUCTION CONCERNS</a:t>
            </a:r>
          </a:p>
        </p:txBody>
      </p:sp>
      <p:cxnSp>
        <p:nvCxnSpPr>
          <p:cNvPr id="88" name="Elbow Connector 87"/>
          <p:cNvCxnSpPr/>
          <p:nvPr/>
        </p:nvCxnSpPr>
        <p:spPr>
          <a:xfrm flipV="1">
            <a:off x="200406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2700528" y="5791200"/>
            <a:ext cx="228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en-US" sz="11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6" name="Round Diagonal Corner Rectangle 75"/>
          <p:cNvSpPr/>
          <p:nvPr/>
        </p:nvSpPr>
        <p:spPr>
          <a:xfrm>
            <a:off x="116586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78" name="Round Diagonal Corner Rectangle 77"/>
          <p:cNvSpPr/>
          <p:nvPr/>
        </p:nvSpPr>
        <p:spPr>
          <a:xfrm>
            <a:off x="116586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DESIGN</a:t>
            </a:r>
          </a:p>
          <a:p>
            <a:pPr algn="ctr"/>
            <a:r>
              <a:rPr lang="en-US" sz="1400" dirty="0" smtClean="0">
                <a:latin typeface="Arial Black" pitchFamily="34" charset="0"/>
              </a:rPr>
              <a:t>SCHEME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0" name="Round Diagonal Corner Rectangle 79"/>
          <p:cNvSpPr/>
          <p:nvPr/>
        </p:nvSpPr>
        <p:spPr>
          <a:xfrm>
            <a:off x="159258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FACADE &amp; KEY SPACES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1" name="Round Diagonal Corner Rectangle 80"/>
          <p:cNvSpPr/>
          <p:nvPr/>
        </p:nvSpPr>
        <p:spPr>
          <a:xfrm>
            <a:off x="159258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DESIGN &amp; MODELING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82" name="Round Diagonal Corner Rectangle 81"/>
          <p:cNvSpPr/>
          <p:nvPr/>
        </p:nvSpPr>
        <p:spPr>
          <a:xfrm>
            <a:off x="159258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COST/ CONSTRUCTION PHASING</a:t>
            </a:r>
            <a:endParaRPr lang="en-US" sz="1200" dirty="0">
              <a:latin typeface="Arial Black" pitchFamily="34" charset="0"/>
            </a:endParaRPr>
          </a:p>
        </p:txBody>
      </p:sp>
      <p:sp>
        <p:nvSpPr>
          <p:cNvPr id="84" name="Round Diagonal Corner Rectangle 83"/>
          <p:cNvSpPr/>
          <p:nvPr/>
        </p:nvSpPr>
        <p:spPr>
          <a:xfrm>
            <a:off x="159258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grpSp>
        <p:nvGrpSpPr>
          <p:cNvPr id="108" name="Group 107"/>
          <p:cNvGrpSpPr/>
          <p:nvPr/>
        </p:nvGrpSpPr>
        <p:grpSpPr>
          <a:xfrm>
            <a:off x="18525744" y="228600"/>
            <a:ext cx="8449056" cy="5867400"/>
            <a:chOff x="18982944" y="228600"/>
            <a:chExt cx="8449056" cy="5867400"/>
          </a:xfrm>
        </p:grpSpPr>
        <p:grpSp>
          <p:nvGrpSpPr>
            <p:cNvPr id="2" name="Group 49"/>
            <p:cNvGrpSpPr/>
            <p:nvPr/>
          </p:nvGrpSpPr>
          <p:grpSpPr>
            <a:xfrm>
              <a:off x="18982944" y="228600"/>
              <a:ext cx="8449056" cy="5867400"/>
              <a:chOff x="18601944" y="304800"/>
              <a:chExt cx="8449056" cy="5867400"/>
            </a:xfrm>
          </p:grpSpPr>
          <p:sp>
            <p:nvSpPr>
              <p:cNvPr id="63" name="Round Diagonal Corner Rectangle 62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dirty="0" smtClean="0">
                    <a:latin typeface="Arial Black" pitchFamily="34" charset="0"/>
                  </a:rPr>
                  <a:t>BIM CONSTRUCTION SEQUENCE—Superstructure</a:t>
                </a: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solidFill>
                    <a:schemeClr val="bg1"/>
                  </a:solidFill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solidFill>
                    <a:schemeClr val="bg1"/>
                  </a:solidFill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solidFill>
                    <a:schemeClr val="bg1"/>
                  </a:solidFill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solidFill>
                    <a:schemeClr val="bg1"/>
                  </a:solidFill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solidFill>
                    <a:schemeClr val="bg1"/>
                  </a:solidFill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solidFill>
                    <a:schemeClr val="bg1"/>
                  </a:solidFill>
                  <a:latin typeface="Arial Black" pitchFamily="34" charset="0"/>
                </a:endParaRPr>
              </a:p>
              <a:p>
                <a:pPr marL="342900" indent="-342900" algn="ctr">
                  <a:lnSpc>
                    <a:spcPct val="150000"/>
                  </a:lnSpc>
                </a:pPr>
                <a:r>
                  <a:rPr lang="en-US" sz="1800" dirty="0" smtClean="0">
                    <a:solidFill>
                      <a:schemeClr val="bg1"/>
                    </a:solidFill>
                    <a:latin typeface="Arial Black" pitchFamily="34" charset="0"/>
                  </a:rPr>
                  <a:t>Microsoft Project Manager</a:t>
                </a: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 flipH="1">
                <a:off x="26136600" y="5562600"/>
                <a:ext cx="4663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27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pic>
          <p:nvPicPr>
            <p:cNvPr id="104" name="Picture 103"/>
            <p:cNvPicPr/>
            <p:nvPr/>
          </p:nvPicPr>
          <p:blipFill>
            <a:blip r:embed="rId3"/>
            <a:srcRect r="36538" b="31440"/>
            <a:stretch>
              <a:fillRect/>
            </a:stretch>
          </p:blipFill>
          <p:spPr bwMode="auto">
            <a:xfrm>
              <a:off x="19507200" y="1295400"/>
              <a:ext cx="7162800" cy="3505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7" name="Group 106"/>
          <p:cNvGrpSpPr/>
          <p:nvPr/>
        </p:nvGrpSpPr>
        <p:grpSpPr>
          <a:xfrm>
            <a:off x="18592800" y="228600"/>
            <a:ext cx="8449056" cy="5867400"/>
            <a:chOff x="10372344" y="228600"/>
            <a:chExt cx="8449056" cy="5867400"/>
          </a:xfrm>
        </p:grpSpPr>
        <p:grpSp>
          <p:nvGrpSpPr>
            <p:cNvPr id="97" name="Group 49"/>
            <p:cNvGrpSpPr/>
            <p:nvPr/>
          </p:nvGrpSpPr>
          <p:grpSpPr>
            <a:xfrm>
              <a:off x="10372344" y="228600"/>
              <a:ext cx="8449056" cy="5867400"/>
              <a:chOff x="18601944" y="304800"/>
              <a:chExt cx="8449056" cy="5867400"/>
            </a:xfrm>
          </p:grpSpPr>
          <p:sp>
            <p:nvSpPr>
              <p:cNvPr id="99" name="Round Diagonal Corner Rectangle 98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dirty="0" smtClean="0">
                    <a:latin typeface="Arial Black" pitchFamily="34" charset="0"/>
                  </a:rPr>
                  <a:t>BIM CONSTRUCTION SEQUENCE--Superstructure</a:t>
                </a: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 algn="ctr">
                  <a:lnSpc>
                    <a:spcPct val="150000"/>
                  </a:lnSpc>
                </a:pPr>
                <a:r>
                  <a:rPr lang="en-US" sz="1800" dirty="0" err="1" smtClean="0">
                    <a:solidFill>
                      <a:schemeClr val="bg1"/>
                    </a:solidFill>
                    <a:latin typeface="Arial Black" pitchFamily="34" charset="0"/>
                  </a:rPr>
                  <a:t>Revit</a:t>
                </a:r>
                <a:endParaRPr lang="en-US" sz="1800" dirty="0" smtClean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 flipH="1">
                <a:off x="26212800" y="5562600"/>
                <a:ext cx="4663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26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pic>
          <p:nvPicPr>
            <p:cNvPr id="105" name="Picture 104" descr="Model.jpg"/>
            <p:cNvPicPr>
              <a:picLocks noChangeAspect="1"/>
            </p:cNvPicPr>
            <p:nvPr/>
          </p:nvPicPr>
          <p:blipFill>
            <a:blip r:embed="rId4"/>
            <a:srcRect l="29279" r="6996" b="6061"/>
            <a:stretch>
              <a:fillRect/>
            </a:stretch>
          </p:blipFill>
          <p:spPr>
            <a:xfrm>
              <a:off x="10591800" y="1981200"/>
              <a:ext cx="3657600" cy="3064476"/>
            </a:xfrm>
            <a:prstGeom prst="rect">
              <a:avLst/>
            </a:prstGeom>
          </p:spPr>
        </p:pic>
        <p:pic>
          <p:nvPicPr>
            <p:cNvPr id="102" name="Picture 101"/>
            <p:cNvPicPr/>
            <p:nvPr/>
          </p:nvPicPr>
          <p:blipFill>
            <a:blip r:embed="rId5"/>
            <a:srcRect l="4647" r="68429" b="36662"/>
            <a:stretch>
              <a:fillRect/>
            </a:stretch>
          </p:blipFill>
          <p:spPr bwMode="auto">
            <a:xfrm>
              <a:off x="14478000" y="990600"/>
              <a:ext cx="3886200" cy="3657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7" name="Round Diagonal Corner Rectangle 116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ENERGY &amp; SYSTEM EVALUATION</a:t>
            </a:r>
            <a:endParaRPr lang="en-US" sz="1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96532E-6 L -0.33177 0.0055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" y="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2865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/>
          <p:nvPr/>
        </p:nvCxnSpPr>
        <p:spPr>
          <a:xfrm flipV="1">
            <a:off x="64008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5" name="Elbow Connector 164"/>
          <p:cNvCxnSpPr/>
          <p:nvPr/>
        </p:nvCxnSpPr>
        <p:spPr>
          <a:xfrm>
            <a:off x="6400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ound Diagonal Corner Rectangle 165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7" name="Elbow Connector 166"/>
          <p:cNvCxnSpPr>
            <a:stCxn id="33" idx="0"/>
            <a:endCxn id="166" idx="2"/>
          </p:cNvCxnSpPr>
          <p:nvPr/>
        </p:nvCxnSpPr>
        <p:spPr>
          <a:xfrm>
            <a:off x="65532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ound Diagonal Corner Rectangle 82"/>
          <p:cNvSpPr/>
          <p:nvPr/>
        </p:nvSpPr>
        <p:spPr>
          <a:xfrm>
            <a:off x="95250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STRATEGIES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36" name="Elbow Connector 72"/>
          <p:cNvCxnSpPr>
            <a:stCxn id="83" idx="2"/>
          </p:cNvCxnSpPr>
          <p:nvPr/>
        </p:nvCxnSpPr>
        <p:spPr>
          <a:xfrm rot="10800000">
            <a:off x="8534400" y="2743200"/>
            <a:ext cx="990600" cy="457200"/>
          </a:xfrm>
          <a:prstGeom prst="bentConnector3">
            <a:avLst>
              <a:gd name="adj1" fmla="val 61022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flipV="1">
            <a:off x="85344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>
            <a:off x="85344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rot="5400000">
            <a:off x="80017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ound Diagonal Corner Rectangle 105"/>
          <p:cNvSpPr/>
          <p:nvPr/>
        </p:nvSpPr>
        <p:spPr>
          <a:xfrm>
            <a:off x="137922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DESIGN DEVELOPMENT</a:t>
            </a:r>
            <a:endParaRPr lang="en-US" sz="1200" dirty="0">
              <a:latin typeface="Arial Black" pitchFamily="34" charset="0"/>
            </a:endParaRPr>
          </a:p>
        </p:txBody>
      </p:sp>
      <p:cxnSp>
        <p:nvCxnSpPr>
          <p:cNvPr id="127" name="Elbow Connector 72"/>
          <p:cNvCxnSpPr/>
          <p:nvPr/>
        </p:nvCxnSpPr>
        <p:spPr>
          <a:xfrm rot="5400000" flipH="1" flipV="1">
            <a:off x="109347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Elbow Connector 127"/>
          <p:cNvCxnSpPr/>
          <p:nvPr/>
        </p:nvCxnSpPr>
        <p:spPr>
          <a:xfrm flipV="1">
            <a:off x="110490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Round Diagonal Corner Rectangle 131"/>
          <p:cNvSpPr/>
          <p:nvPr/>
        </p:nvSpPr>
        <p:spPr>
          <a:xfrm>
            <a:off x="116586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SYSTEM OPTIONS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33" name="Elbow Connector 132"/>
          <p:cNvCxnSpPr/>
          <p:nvPr/>
        </p:nvCxnSpPr>
        <p:spPr>
          <a:xfrm>
            <a:off x="110490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134" idx="2"/>
          </p:cNvCxnSpPr>
          <p:nvPr/>
        </p:nvCxnSpPr>
        <p:spPr>
          <a:xfrm>
            <a:off x="112014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Elbow Connector 72"/>
          <p:cNvCxnSpPr/>
          <p:nvPr/>
        </p:nvCxnSpPr>
        <p:spPr>
          <a:xfrm rot="16200000" flipV="1">
            <a:off x="129921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Elbow Connector 158"/>
          <p:cNvCxnSpPr/>
          <p:nvPr/>
        </p:nvCxnSpPr>
        <p:spPr>
          <a:xfrm flipV="1">
            <a:off x="13182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Elbow Connector 159"/>
          <p:cNvCxnSpPr/>
          <p:nvPr/>
        </p:nvCxnSpPr>
        <p:spPr>
          <a:xfrm>
            <a:off x="131826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Elbow Connector 39"/>
          <p:cNvCxnSpPr/>
          <p:nvPr/>
        </p:nvCxnSpPr>
        <p:spPr>
          <a:xfrm rot="5400000">
            <a:off x="126499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Elbow Connector 72"/>
          <p:cNvCxnSpPr/>
          <p:nvPr/>
        </p:nvCxnSpPr>
        <p:spPr>
          <a:xfrm rot="5400000" flipH="1" flipV="1">
            <a:off x="152019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Elbow Connector 167"/>
          <p:cNvCxnSpPr/>
          <p:nvPr/>
        </p:nvCxnSpPr>
        <p:spPr>
          <a:xfrm flipV="1">
            <a:off x="153162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Elbow Connector 170"/>
          <p:cNvCxnSpPr/>
          <p:nvPr/>
        </p:nvCxnSpPr>
        <p:spPr>
          <a:xfrm>
            <a:off x="153162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Elbow Connector 172"/>
          <p:cNvCxnSpPr/>
          <p:nvPr/>
        </p:nvCxnSpPr>
        <p:spPr>
          <a:xfrm rot="16200000" flipH="1">
            <a:off x="15392400" y="3733800"/>
            <a:ext cx="838200" cy="228600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Elbow Connector 72"/>
          <p:cNvCxnSpPr/>
          <p:nvPr/>
        </p:nvCxnSpPr>
        <p:spPr>
          <a:xfrm rot="16200000" flipV="1">
            <a:off x="172593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Elbow Connector 174"/>
          <p:cNvCxnSpPr/>
          <p:nvPr/>
        </p:nvCxnSpPr>
        <p:spPr>
          <a:xfrm flipV="1">
            <a:off x="17449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Elbow Connector 175"/>
          <p:cNvCxnSpPr/>
          <p:nvPr/>
        </p:nvCxnSpPr>
        <p:spPr>
          <a:xfrm>
            <a:off x="17449800" y="1981200"/>
            <a:ext cx="1524000" cy="1219200"/>
          </a:xfrm>
          <a:prstGeom prst="bentConnector3">
            <a:avLst>
              <a:gd name="adj1" fmla="val 24925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Elbow Connector 39"/>
          <p:cNvCxnSpPr/>
          <p:nvPr/>
        </p:nvCxnSpPr>
        <p:spPr>
          <a:xfrm rot="5400000">
            <a:off x="169171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ound Diagonal Corner Rectangle 76"/>
          <p:cNvSpPr/>
          <p:nvPr/>
        </p:nvSpPr>
        <p:spPr>
          <a:xfrm>
            <a:off x="185166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FINAL DESIGN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6" name="Round Diagonal Corner Rectangle 85"/>
          <p:cNvSpPr/>
          <p:nvPr/>
        </p:nvSpPr>
        <p:spPr>
          <a:xfrm>
            <a:off x="206502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87" name="Elbow Connector 72"/>
          <p:cNvCxnSpPr>
            <a:endCxn id="86" idx="2"/>
          </p:cNvCxnSpPr>
          <p:nvPr/>
        </p:nvCxnSpPr>
        <p:spPr>
          <a:xfrm rot="5400000" flipH="1" flipV="1">
            <a:off x="199263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ound Diagonal Corner Rectangle 88"/>
          <p:cNvSpPr/>
          <p:nvPr/>
        </p:nvSpPr>
        <p:spPr>
          <a:xfrm>
            <a:off x="206502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BIM CONSTRUCTION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90" name="Round Diagonal Corner Rectangle 89"/>
          <p:cNvSpPr/>
          <p:nvPr/>
        </p:nvSpPr>
        <p:spPr>
          <a:xfrm>
            <a:off x="20650200" y="3200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OPTIMIZATION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cxnSp>
        <p:nvCxnSpPr>
          <p:cNvPr id="91" name="Elbow Connector 90"/>
          <p:cNvCxnSpPr/>
          <p:nvPr/>
        </p:nvCxnSpPr>
        <p:spPr>
          <a:xfrm>
            <a:off x="20040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ound Diagonal Corner Rectangle 93"/>
          <p:cNvSpPr/>
          <p:nvPr/>
        </p:nvSpPr>
        <p:spPr>
          <a:xfrm>
            <a:off x="20650200" y="3962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dirty="0" smtClean="0">
                <a:solidFill>
                  <a:prstClr val="white"/>
                </a:solidFill>
                <a:latin typeface="Arial Black" pitchFamily="34" charset="0"/>
              </a:rPr>
              <a:t>NOTATBLE ASPECTS</a:t>
            </a:r>
            <a:endParaRPr lang="en-US" sz="1400" dirty="0">
              <a:solidFill>
                <a:prstClr val="white"/>
              </a:solidFill>
              <a:latin typeface="Arial Black" pitchFamily="34" charset="0"/>
            </a:endParaRPr>
          </a:p>
        </p:txBody>
      </p:sp>
      <p:cxnSp>
        <p:nvCxnSpPr>
          <p:cNvPr id="95" name="Elbow Connector 94"/>
          <p:cNvCxnSpPr>
            <a:endCxn id="94" idx="2"/>
          </p:cNvCxnSpPr>
          <p:nvPr/>
        </p:nvCxnSpPr>
        <p:spPr>
          <a:xfrm>
            <a:off x="20193000" y="3200400"/>
            <a:ext cx="457200" cy="1066800"/>
          </a:xfrm>
          <a:prstGeom prst="bentConnector3">
            <a:avLst>
              <a:gd name="adj1" fmla="val 47015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Round Diagonal Corner Rectangle 133"/>
          <p:cNvSpPr/>
          <p:nvPr/>
        </p:nvSpPr>
        <p:spPr>
          <a:xfrm>
            <a:off x="116586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CONSTRUCTION CONCERNS</a:t>
            </a:r>
          </a:p>
        </p:txBody>
      </p:sp>
      <p:cxnSp>
        <p:nvCxnSpPr>
          <p:cNvPr id="88" name="Elbow Connector 87"/>
          <p:cNvCxnSpPr/>
          <p:nvPr/>
        </p:nvCxnSpPr>
        <p:spPr>
          <a:xfrm flipV="1">
            <a:off x="200406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2700528" y="5791200"/>
            <a:ext cx="228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en-US" sz="11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6" name="Round Diagonal Corner Rectangle 75"/>
          <p:cNvSpPr/>
          <p:nvPr/>
        </p:nvSpPr>
        <p:spPr>
          <a:xfrm>
            <a:off x="116586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78" name="Round Diagonal Corner Rectangle 77"/>
          <p:cNvSpPr/>
          <p:nvPr/>
        </p:nvSpPr>
        <p:spPr>
          <a:xfrm>
            <a:off x="116586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DESIGN</a:t>
            </a:r>
          </a:p>
          <a:p>
            <a:pPr algn="ctr"/>
            <a:r>
              <a:rPr lang="en-US" sz="1400" dirty="0" smtClean="0">
                <a:latin typeface="Arial Black" pitchFamily="34" charset="0"/>
              </a:rPr>
              <a:t>SCHEME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0" name="Round Diagonal Corner Rectangle 79"/>
          <p:cNvSpPr/>
          <p:nvPr/>
        </p:nvSpPr>
        <p:spPr>
          <a:xfrm>
            <a:off x="159258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FACADE &amp; KEY SPACES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1" name="Round Diagonal Corner Rectangle 80"/>
          <p:cNvSpPr/>
          <p:nvPr/>
        </p:nvSpPr>
        <p:spPr>
          <a:xfrm>
            <a:off x="159258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DESIGN &amp; MODELING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82" name="Round Diagonal Corner Rectangle 81"/>
          <p:cNvSpPr/>
          <p:nvPr/>
        </p:nvSpPr>
        <p:spPr>
          <a:xfrm>
            <a:off x="159258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COST/ CONSTRUCTION PHASING</a:t>
            </a:r>
            <a:endParaRPr lang="en-US" sz="1200" dirty="0">
              <a:latin typeface="Arial Black" pitchFamily="34" charset="0"/>
            </a:endParaRPr>
          </a:p>
        </p:txBody>
      </p:sp>
      <p:sp>
        <p:nvSpPr>
          <p:cNvPr id="84" name="Round Diagonal Corner Rectangle 83"/>
          <p:cNvSpPr/>
          <p:nvPr/>
        </p:nvSpPr>
        <p:spPr>
          <a:xfrm>
            <a:off x="159258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grpSp>
        <p:nvGrpSpPr>
          <p:cNvPr id="3" name="Group 49"/>
          <p:cNvGrpSpPr/>
          <p:nvPr/>
        </p:nvGrpSpPr>
        <p:grpSpPr>
          <a:xfrm>
            <a:off x="18525744" y="228600"/>
            <a:ext cx="8449056" cy="5867400"/>
            <a:chOff x="18601944" y="304800"/>
            <a:chExt cx="8449056" cy="5867400"/>
          </a:xfrm>
        </p:grpSpPr>
        <p:sp>
          <p:nvSpPr>
            <p:cNvPr id="99" name="Round Diagonal Corner Rectangle 98"/>
            <p:cNvSpPr/>
            <p:nvPr/>
          </p:nvSpPr>
          <p:spPr>
            <a:xfrm>
              <a:off x="18601944" y="304800"/>
              <a:ext cx="8449056" cy="58674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lnSpc>
                  <a:spcPct val="150000"/>
                </a:lnSpc>
              </a:pPr>
              <a:r>
                <a:rPr lang="en-US" sz="1800" dirty="0" smtClean="0">
                  <a:latin typeface="Arial Black" pitchFamily="34" charset="0"/>
                </a:rPr>
                <a:t>BIM CONSTRUCTION SEQUENCE--Superstructure</a:t>
              </a:r>
            </a:p>
            <a:p>
              <a:pPr marL="342900" indent="-342900">
                <a:lnSpc>
                  <a:spcPct val="150000"/>
                </a:lnSpc>
              </a:pPr>
              <a:endParaRPr lang="en-US" sz="1800" dirty="0" smtClean="0"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</a:pPr>
              <a:endParaRPr lang="en-US" sz="1800" dirty="0" smtClean="0"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</a:pPr>
              <a:endParaRPr lang="en-US" sz="1800" dirty="0" smtClean="0"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</a:pPr>
              <a:endParaRPr lang="en-US" sz="1800" dirty="0" smtClean="0"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</a:pPr>
              <a:endParaRPr lang="en-US" sz="1800" dirty="0" smtClean="0"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</a:pPr>
              <a:endParaRPr lang="en-US" sz="1800" dirty="0" smtClean="0"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</a:pPr>
              <a:endParaRPr lang="en-US" sz="1800" dirty="0" smtClean="0"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</a:pPr>
              <a:endParaRPr lang="en-US" sz="1800" dirty="0" smtClean="0"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</a:pPr>
              <a:endParaRPr lang="en-US" sz="1800" dirty="0" smtClean="0"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</a:pPr>
              <a:endParaRPr lang="en-US" sz="1800" dirty="0" smtClean="0">
                <a:latin typeface="Arial Black" pitchFamily="34" charset="0"/>
              </a:endParaRPr>
            </a:p>
            <a:p>
              <a:pPr marL="342900" indent="-342900" algn="ctr">
                <a:lnSpc>
                  <a:spcPct val="150000"/>
                </a:lnSpc>
              </a:pPr>
              <a:r>
                <a:rPr lang="en-US" sz="1800" dirty="0" smtClean="0">
                  <a:solidFill>
                    <a:schemeClr val="bg1"/>
                  </a:solidFill>
                  <a:latin typeface="Arial Black" pitchFamily="34" charset="0"/>
                </a:rPr>
                <a:t>Navisworks—4D Sequence</a:t>
              </a:r>
            </a:p>
            <a:p>
              <a:pPr marL="342900" indent="-342900">
                <a:lnSpc>
                  <a:spcPct val="150000"/>
                </a:lnSpc>
              </a:pPr>
              <a:endParaRPr lang="en-US" sz="1800" dirty="0" smtClean="0">
                <a:latin typeface="Arial Black" pitchFamily="34" charset="0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 flipH="1">
              <a:off x="26060400" y="5562600"/>
              <a:ext cx="466344" cy="261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Arial Black" pitchFamily="34" charset="0"/>
                </a:rPr>
                <a:t>27</a:t>
              </a:r>
              <a:endParaRPr lang="en-US" sz="11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pic>
        <p:nvPicPr>
          <p:cNvPr id="98" name="Super Structure Sequenc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8821400" y="1169778"/>
            <a:ext cx="7848600" cy="3326022"/>
          </a:xfrm>
          <a:prstGeom prst="rect">
            <a:avLst/>
          </a:prstGeom>
        </p:spPr>
      </p:pic>
      <p:sp>
        <p:nvSpPr>
          <p:cNvPr id="100" name="Round Diagonal Corner Rectangle 99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ENERGY &amp; SYSTEM EVALUATION</a:t>
            </a:r>
            <a:endParaRPr lang="en-US" sz="1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00" fill="hold"/>
                                        <p:tgtEl>
                                          <p:spTgt spid="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2865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/>
          <p:nvPr/>
        </p:nvCxnSpPr>
        <p:spPr>
          <a:xfrm flipV="1">
            <a:off x="64008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5" name="Elbow Connector 164"/>
          <p:cNvCxnSpPr/>
          <p:nvPr/>
        </p:nvCxnSpPr>
        <p:spPr>
          <a:xfrm>
            <a:off x="6400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ound Diagonal Corner Rectangle 165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7" name="Elbow Connector 166"/>
          <p:cNvCxnSpPr>
            <a:stCxn id="33" idx="0"/>
            <a:endCxn id="166" idx="2"/>
          </p:cNvCxnSpPr>
          <p:nvPr/>
        </p:nvCxnSpPr>
        <p:spPr>
          <a:xfrm>
            <a:off x="65532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ound Diagonal Corner Rectangle 82"/>
          <p:cNvSpPr/>
          <p:nvPr/>
        </p:nvSpPr>
        <p:spPr>
          <a:xfrm>
            <a:off x="95250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STRATEGIES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36" name="Elbow Connector 72"/>
          <p:cNvCxnSpPr>
            <a:stCxn id="83" idx="2"/>
          </p:cNvCxnSpPr>
          <p:nvPr/>
        </p:nvCxnSpPr>
        <p:spPr>
          <a:xfrm rot="10800000">
            <a:off x="8534400" y="2743200"/>
            <a:ext cx="990600" cy="457200"/>
          </a:xfrm>
          <a:prstGeom prst="bentConnector3">
            <a:avLst>
              <a:gd name="adj1" fmla="val 61022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flipV="1">
            <a:off x="85344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>
            <a:off x="85344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rot="5400000">
            <a:off x="80017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ound Diagonal Corner Rectangle 105"/>
          <p:cNvSpPr/>
          <p:nvPr/>
        </p:nvSpPr>
        <p:spPr>
          <a:xfrm>
            <a:off x="137922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DESIGN DEVELOPMENT</a:t>
            </a:r>
            <a:endParaRPr lang="en-US" sz="1200" dirty="0">
              <a:latin typeface="Arial Black" pitchFamily="34" charset="0"/>
            </a:endParaRPr>
          </a:p>
        </p:txBody>
      </p:sp>
      <p:cxnSp>
        <p:nvCxnSpPr>
          <p:cNvPr id="127" name="Elbow Connector 72"/>
          <p:cNvCxnSpPr/>
          <p:nvPr/>
        </p:nvCxnSpPr>
        <p:spPr>
          <a:xfrm rot="5400000" flipH="1" flipV="1">
            <a:off x="109347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Elbow Connector 127"/>
          <p:cNvCxnSpPr/>
          <p:nvPr/>
        </p:nvCxnSpPr>
        <p:spPr>
          <a:xfrm flipV="1">
            <a:off x="110490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Round Diagonal Corner Rectangle 131"/>
          <p:cNvSpPr/>
          <p:nvPr/>
        </p:nvSpPr>
        <p:spPr>
          <a:xfrm>
            <a:off x="116586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SYSTEM OPTIONS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33" name="Elbow Connector 132"/>
          <p:cNvCxnSpPr/>
          <p:nvPr/>
        </p:nvCxnSpPr>
        <p:spPr>
          <a:xfrm>
            <a:off x="110490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134" idx="2"/>
          </p:cNvCxnSpPr>
          <p:nvPr/>
        </p:nvCxnSpPr>
        <p:spPr>
          <a:xfrm>
            <a:off x="112014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Elbow Connector 72"/>
          <p:cNvCxnSpPr/>
          <p:nvPr/>
        </p:nvCxnSpPr>
        <p:spPr>
          <a:xfrm rot="16200000" flipV="1">
            <a:off x="129921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Elbow Connector 158"/>
          <p:cNvCxnSpPr/>
          <p:nvPr/>
        </p:nvCxnSpPr>
        <p:spPr>
          <a:xfrm flipV="1">
            <a:off x="13182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Elbow Connector 159"/>
          <p:cNvCxnSpPr/>
          <p:nvPr/>
        </p:nvCxnSpPr>
        <p:spPr>
          <a:xfrm>
            <a:off x="131826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Elbow Connector 39"/>
          <p:cNvCxnSpPr/>
          <p:nvPr/>
        </p:nvCxnSpPr>
        <p:spPr>
          <a:xfrm rot="5400000">
            <a:off x="126499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Elbow Connector 72"/>
          <p:cNvCxnSpPr/>
          <p:nvPr/>
        </p:nvCxnSpPr>
        <p:spPr>
          <a:xfrm rot="5400000" flipH="1" flipV="1">
            <a:off x="152019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Elbow Connector 167"/>
          <p:cNvCxnSpPr/>
          <p:nvPr/>
        </p:nvCxnSpPr>
        <p:spPr>
          <a:xfrm flipV="1">
            <a:off x="153162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Elbow Connector 170"/>
          <p:cNvCxnSpPr/>
          <p:nvPr/>
        </p:nvCxnSpPr>
        <p:spPr>
          <a:xfrm>
            <a:off x="153162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Elbow Connector 172"/>
          <p:cNvCxnSpPr/>
          <p:nvPr/>
        </p:nvCxnSpPr>
        <p:spPr>
          <a:xfrm rot="16200000" flipH="1">
            <a:off x="15392400" y="3733800"/>
            <a:ext cx="838200" cy="228600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Elbow Connector 72"/>
          <p:cNvCxnSpPr/>
          <p:nvPr/>
        </p:nvCxnSpPr>
        <p:spPr>
          <a:xfrm rot="16200000" flipV="1">
            <a:off x="172593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Elbow Connector 174"/>
          <p:cNvCxnSpPr/>
          <p:nvPr/>
        </p:nvCxnSpPr>
        <p:spPr>
          <a:xfrm flipV="1">
            <a:off x="17449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Elbow Connector 175"/>
          <p:cNvCxnSpPr/>
          <p:nvPr/>
        </p:nvCxnSpPr>
        <p:spPr>
          <a:xfrm>
            <a:off x="17449800" y="1981200"/>
            <a:ext cx="1524000" cy="1219200"/>
          </a:xfrm>
          <a:prstGeom prst="bentConnector3">
            <a:avLst>
              <a:gd name="adj1" fmla="val 24925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Elbow Connector 39"/>
          <p:cNvCxnSpPr/>
          <p:nvPr/>
        </p:nvCxnSpPr>
        <p:spPr>
          <a:xfrm rot="5400000">
            <a:off x="169171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ound Diagonal Corner Rectangle 76"/>
          <p:cNvSpPr/>
          <p:nvPr/>
        </p:nvSpPr>
        <p:spPr>
          <a:xfrm>
            <a:off x="185166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FINAL DESIGN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6" name="Round Diagonal Corner Rectangle 85"/>
          <p:cNvSpPr/>
          <p:nvPr/>
        </p:nvSpPr>
        <p:spPr>
          <a:xfrm>
            <a:off x="206502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87" name="Elbow Connector 72"/>
          <p:cNvCxnSpPr>
            <a:endCxn id="86" idx="2"/>
          </p:cNvCxnSpPr>
          <p:nvPr/>
        </p:nvCxnSpPr>
        <p:spPr>
          <a:xfrm rot="5400000" flipH="1" flipV="1">
            <a:off x="199263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ound Diagonal Corner Rectangle 88"/>
          <p:cNvSpPr/>
          <p:nvPr/>
        </p:nvSpPr>
        <p:spPr>
          <a:xfrm>
            <a:off x="206502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BIM CONSTRUCTION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90" name="Round Diagonal Corner Rectangle 89"/>
          <p:cNvSpPr/>
          <p:nvPr/>
        </p:nvSpPr>
        <p:spPr>
          <a:xfrm>
            <a:off x="20650200" y="3200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OPTIMIZATION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cxnSp>
        <p:nvCxnSpPr>
          <p:cNvPr id="91" name="Elbow Connector 90"/>
          <p:cNvCxnSpPr/>
          <p:nvPr/>
        </p:nvCxnSpPr>
        <p:spPr>
          <a:xfrm>
            <a:off x="20040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ound Diagonal Corner Rectangle 93"/>
          <p:cNvSpPr/>
          <p:nvPr/>
        </p:nvSpPr>
        <p:spPr>
          <a:xfrm>
            <a:off x="20650200" y="3962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dirty="0" smtClean="0">
                <a:solidFill>
                  <a:prstClr val="white"/>
                </a:solidFill>
                <a:latin typeface="Arial Black" pitchFamily="34" charset="0"/>
              </a:rPr>
              <a:t>NOTATBLE ASPECTS</a:t>
            </a:r>
            <a:endParaRPr lang="en-US" sz="1400" dirty="0">
              <a:solidFill>
                <a:prstClr val="white"/>
              </a:solidFill>
              <a:latin typeface="Arial Black" pitchFamily="34" charset="0"/>
            </a:endParaRPr>
          </a:p>
        </p:txBody>
      </p:sp>
      <p:cxnSp>
        <p:nvCxnSpPr>
          <p:cNvPr id="95" name="Elbow Connector 94"/>
          <p:cNvCxnSpPr>
            <a:endCxn id="94" idx="2"/>
          </p:cNvCxnSpPr>
          <p:nvPr/>
        </p:nvCxnSpPr>
        <p:spPr>
          <a:xfrm>
            <a:off x="20193000" y="3200400"/>
            <a:ext cx="457200" cy="1066800"/>
          </a:xfrm>
          <a:prstGeom prst="bentConnector3">
            <a:avLst>
              <a:gd name="adj1" fmla="val 47015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Round Diagonal Corner Rectangle 133"/>
          <p:cNvSpPr/>
          <p:nvPr/>
        </p:nvSpPr>
        <p:spPr>
          <a:xfrm>
            <a:off x="116586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CONSTRUCTION CONCERNS</a:t>
            </a:r>
          </a:p>
        </p:txBody>
      </p:sp>
      <p:cxnSp>
        <p:nvCxnSpPr>
          <p:cNvPr id="88" name="Elbow Connector 87"/>
          <p:cNvCxnSpPr/>
          <p:nvPr/>
        </p:nvCxnSpPr>
        <p:spPr>
          <a:xfrm flipV="1">
            <a:off x="200406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2700528" y="5791200"/>
            <a:ext cx="228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en-US" sz="11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6" name="Round Diagonal Corner Rectangle 75"/>
          <p:cNvSpPr/>
          <p:nvPr/>
        </p:nvSpPr>
        <p:spPr>
          <a:xfrm>
            <a:off x="116586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78" name="Round Diagonal Corner Rectangle 77"/>
          <p:cNvSpPr/>
          <p:nvPr/>
        </p:nvSpPr>
        <p:spPr>
          <a:xfrm>
            <a:off x="116586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DESIGN</a:t>
            </a:r>
          </a:p>
          <a:p>
            <a:pPr algn="ctr"/>
            <a:r>
              <a:rPr lang="en-US" sz="1400" dirty="0" smtClean="0">
                <a:latin typeface="Arial Black" pitchFamily="34" charset="0"/>
              </a:rPr>
              <a:t>SCHEME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0" name="Round Diagonal Corner Rectangle 79"/>
          <p:cNvSpPr/>
          <p:nvPr/>
        </p:nvSpPr>
        <p:spPr>
          <a:xfrm>
            <a:off x="159258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FACADE &amp; KEY SPACES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1" name="Round Diagonal Corner Rectangle 80"/>
          <p:cNvSpPr/>
          <p:nvPr/>
        </p:nvSpPr>
        <p:spPr>
          <a:xfrm>
            <a:off x="159258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DESIGN &amp; MODELING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82" name="Round Diagonal Corner Rectangle 81"/>
          <p:cNvSpPr/>
          <p:nvPr/>
        </p:nvSpPr>
        <p:spPr>
          <a:xfrm>
            <a:off x="159258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COST/ CONSTRUCTION PHASING</a:t>
            </a:r>
            <a:endParaRPr lang="en-US" sz="1200" dirty="0">
              <a:latin typeface="Arial Black" pitchFamily="34" charset="0"/>
            </a:endParaRPr>
          </a:p>
        </p:txBody>
      </p:sp>
      <p:sp>
        <p:nvSpPr>
          <p:cNvPr id="84" name="Round Diagonal Corner Rectangle 83"/>
          <p:cNvSpPr/>
          <p:nvPr/>
        </p:nvSpPr>
        <p:spPr>
          <a:xfrm>
            <a:off x="159258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grpSp>
        <p:nvGrpSpPr>
          <p:cNvPr id="100" name="Group 99"/>
          <p:cNvGrpSpPr/>
          <p:nvPr/>
        </p:nvGrpSpPr>
        <p:grpSpPr>
          <a:xfrm>
            <a:off x="18592800" y="381000"/>
            <a:ext cx="8449056" cy="5867400"/>
            <a:chOff x="18601944" y="304800"/>
            <a:chExt cx="8449056" cy="5867400"/>
          </a:xfrm>
        </p:grpSpPr>
        <p:grpSp>
          <p:nvGrpSpPr>
            <p:cNvPr id="102" name="Group 49"/>
            <p:cNvGrpSpPr/>
            <p:nvPr/>
          </p:nvGrpSpPr>
          <p:grpSpPr>
            <a:xfrm>
              <a:off x="18601944" y="304800"/>
              <a:ext cx="8449056" cy="5867400"/>
              <a:chOff x="18601944" y="304800"/>
              <a:chExt cx="8449056" cy="5867400"/>
            </a:xfrm>
          </p:grpSpPr>
          <p:sp>
            <p:nvSpPr>
              <p:cNvPr id="105" name="Round Diagonal Corner Rectangle 104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dirty="0" smtClean="0">
                    <a:latin typeface="Arial Black" pitchFamily="34" charset="0"/>
                  </a:rPr>
                  <a:t>BIM CLASH DETECTION—Classroom</a:t>
                </a: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endParaRPr lang="en-US" sz="1800" b="1" u="sng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 flipH="1">
                <a:off x="26060400" y="5562600"/>
                <a:ext cx="4663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29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sp>
          <p:nvSpPr>
            <p:cNvPr id="103" name="TextBox 102"/>
            <p:cNvSpPr txBox="1"/>
            <p:nvPr/>
          </p:nvSpPr>
          <p:spPr>
            <a:xfrm>
              <a:off x="19354800" y="4648200"/>
              <a:ext cx="2895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  <a:latin typeface="Arial Black" pitchFamily="34" charset="0"/>
                </a:rPr>
                <a:t>Non-Human Error</a:t>
              </a:r>
              <a:endParaRPr lang="en-US" sz="20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pic>
          <p:nvPicPr>
            <p:cNvPr id="104" name="Picture 103"/>
            <p:cNvPicPr/>
            <p:nvPr/>
          </p:nvPicPr>
          <p:blipFill>
            <a:blip r:embed="rId3"/>
            <a:srcRect l="24519" t="12821" r="41820" b="18803"/>
            <a:stretch>
              <a:fillRect/>
            </a:stretch>
          </p:blipFill>
          <p:spPr bwMode="auto">
            <a:xfrm>
              <a:off x="19278600" y="2057400"/>
              <a:ext cx="6493669" cy="2314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8" name="Group 97"/>
          <p:cNvGrpSpPr/>
          <p:nvPr/>
        </p:nvGrpSpPr>
        <p:grpSpPr>
          <a:xfrm>
            <a:off x="18601944" y="381000"/>
            <a:ext cx="8449056" cy="5867400"/>
            <a:chOff x="18601944" y="304800"/>
            <a:chExt cx="8449056" cy="5867400"/>
          </a:xfrm>
        </p:grpSpPr>
        <p:grpSp>
          <p:nvGrpSpPr>
            <p:cNvPr id="75" name="Group 49"/>
            <p:cNvGrpSpPr/>
            <p:nvPr/>
          </p:nvGrpSpPr>
          <p:grpSpPr>
            <a:xfrm>
              <a:off x="18601944" y="304800"/>
              <a:ext cx="8449056" cy="5867400"/>
              <a:chOff x="18601944" y="304800"/>
              <a:chExt cx="8449056" cy="5867400"/>
            </a:xfrm>
          </p:grpSpPr>
          <p:sp>
            <p:nvSpPr>
              <p:cNvPr id="79" name="Round Diagonal Corner Rectangle 78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dirty="0" smtClean="0">
                    <a:latin typeface="Arial Black" pitchFamily="34" charset="0"/>
                  </a:rPr>
                  <a:t>BIM CLASH DETECTION—Classroom</a:t>
                </a: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endParaRPr lang="en-US" sz="1800" b="1" u="sng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 flipH="1">
                <a:off x="26212800" y="5562600"/>
                <a:ext cx="4663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28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pic>
          <p:nvPicPr>
            <p:cNvPr id="92" name="Picture 91"/>
            <p:cNvPicPr/>
            <p:nvPr/>
          </p:nvPicPr>
          <p:blipFill>
            <a:blip r:embed="rId4"/>
            <a:srcRect l="32458" t="16239" r="47167" b="25182"/>
            <a:stretch>
              <a:fillRect/>
            </a:stretch>
          </p:blipFill>
          <p:spPr bwMode="auto">
            <a:xfrm>
              <a:off x="19126200" y="1219200"/>
              <a:ext cx="4953000" cy="1904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3" name="TextBox 92"/>
            <p:cNvSpPr txBox="1"/>
            <p:nvPr/>
          </p:nvSpPr>
          <p:spPr>
            <a:xfrm>
              <a:off x="19126200" y="3200400"/>
              <a:ext cx="2286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  <a:latin typeface="Arial Black" pitchFamily="34" charset="0"/>
                </a:rPr>
                <a:t>Human Error</a:t>
              </a:r>
              <a:endParaRPr lang="en-US" sz="20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pic>
          <p:nvPicPr>
            <p:cNvPr id="96" name="Picture 95"/>
            <p:cNvPicPr/>
            <p:nvPr/>
          </p:nvPicPr>
          <p:blipFill>
            <a:blip r:embed="rId5"/>
            <a:srcRect l="40097" t="16239" r="43269" b="45063"/>
            <a:stretch>
              <a:fillRect/>
            </a:stretch>
          </p:blipFill>
          <p:spPr bwMode="auto">
            <a:xfrm>
              <a:off x="21640800" y="3352800"/>
              <a:ext cx="4953000" cy="190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7" name="TextBox 96"/>
            <p:cNvSpPr txBox="1"/>
            <p:nvPr/>
          </p:nvSpPr>
          <p:spPr>
            <a:xfrm>
              <a:off x="21640800" y="5334000"/>
              <a:ext cx="2286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  <a:latin typeface="Arial Black" pitchFamily="34" charset="0"/>
                </a:rPr>
                <a:t>Resolved</a:t>
              </a:r>
              <a:endParaRPr lang="en-US" sz="20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108" name="Round Diagonal Corner Rectangle 107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ENERGY &amp; SYSTEM EVALUATION</a:t>
            </a:r>
            <a:endParaRPr lang="en-US" sz="1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69942E-6 L -0.3349 0.0055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" y="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2865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/>
          <p:nvPr/>
        </p:nvCxnSpPr>
        <p:spPr>
          <a:xfrm flipV="1">
            <a:off x="64008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5" name="Elbow Connector 164"/>
          <p:cNvCxnSpPr/>
          <p:nvPr/>
        </p:nvCxnSpPr>
        <p:spPr>
          <a:xfrm>
            <a:off x="6400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ound Diagonal Corner Rectangle 165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7" name="Elbow Connector 166"/>
          <p:cNvCxnSpPr>
            <a:stCxn id="33" idx="0"/>
            <a:endCxn id="166" idx="2"/>
          </p:cNvCxnSpPr>
          <p:nvPr/>
        </p:nvCxnSpPr>
        <p:spPr>
          <a:xfrm>
            <a:off x="65532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ound Diagonal Corner Rectangle 82"/>
          <p:cNvSpPr/>
          <p:nvPr/>
        </p:nvSpPr>
        <p:spPr>
          <a:xfrm>
            <a:off x="95250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STRATEGIES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36" name="Elbow Connector 72"/>
          <p:cNvCxnSpPr>
            <a:stCxn id="83" idx="2"/>
          </p:cNvCxnSpPr>
          <p:nvPr/>
        </p:nvCxnSpPr>
        <p:spPr>
          <a:xfrm rot="10800000">
            <a:off x="8534400" y="2743200"/>
            <a:ext cx="990600" cy="457200"/>
          </a:xfrm>
          <a:prstGeom prst="bentConnector3">
            <a:avLst>
              <a:gd name="adj1" fmla="val 61022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flipV="1">
            <a:off x="85344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>
            <a:off x="85344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rot="5400000">
            <a:off x="80017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ound Diagonal Corner Rectangle 105"/>
          <p:cNvSpPr/>
          <p:nvPr/>
        </p:nvSpPr>
        <p:spPr>
          <a:xfrm>
            <a:off x="137922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DESIGN DEVELOPMENT</a:t>
            </a:r>
            <a:endParaRPr lang="en-US" sz="1200" dirty="0">
              <a:latin typeface="Arial Black" pitchFamily="34" charset="0"/>
            </a:endParaRPr>
          </a:p>
        </p:txBody>
      </p:sp>
      <p:cxnSp>
        <p:nvCxnSpPr>
          <p:cNvPr id="127" name="Elbow Connector 72"/>
          <p:cNvCxnSpPr/>
          <p:nvPr/>
        </p:nvCxnSpPr>
        <p:spPr>
          <a:xfrm rot="5400000" flipH="1" flipV="1">
            <a:off x="109347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Elbow Connector 127"/>
          <p:cNvCxnSpPr/>
          <p:nvPr/>
        </p:nvCxnSpPr>
        <p:spPr>
          <a:xfrm flipV="1">
            <a:off x="110490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Round Diagonal Corner Rectangle 131"/>
          <p:cNvSpPr/>
          <p:nvPr/>
        </p:nvSpPr>
        <p:spPr>
          <a:xfrm>
            <a:off x="116586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SYSTEM OPTIONS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33" name="Elbow Connector 132"/>
          <p:cNvCxnSpPr/>
          <p:nvPr/>
        </p:nvCxnSpPr>
        <p:spPr>
          <a:xfrm>
            <a:off x="110490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134" idx="2"/>
          </p:cNvCxnSpPr>
          <p:nvPr/>
        </p:nvCxnSpPr>
        <p:spPr>
          <a:xfrm>
            <a:off x="112014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Elbow Connector 72"/>
          <p:cNvCxnSpPr/>
          <p:nvPr/>
        </p:nvCxnSpPr>
        <p:spPr>
          <a:xfrm rot="16200000" flipV="1">
            <a:off x="129921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Elbow Connector 158"/>
          <p:cNvCxnSpPr/>
          <p:nvPr/>
        </p:nvCxnSpPr>
        <p:spPr>
          <a:xfrm flipV="1">
            <a:off x="13182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Elbow Connector 159"/>
          <p:cNvCxnSpPr/>
          <p:nvPr/>
        </p:nvCxnSpPr>
        <p:spPr>
          <a:xfrm>
            <a:off x="131826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Elbow Connector 39"/>
          <p:cNvCxnSpPr/>
          <p:nvPr/>
        </p:nvCxnSpPr>
        <p:spPr>
          <a:xfrm rot="5400000">
            <a:off x="126499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Elbow Connector 72"/>
          <p:cNvCxnSpPr/>
          <p:nvPr/>
        </p:nvCxnSpPr>
        <p:spPr>
          <a:xfrm rot="5400000" flipH="1" flipV="1">
            <a:off x="152019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Elbow Connector 167"/>
          <p:cNvCxnSpPr/>
          <p:nvPr/>
        </p:nvCxnSpPr>
        <p:spPr>
          <a:xfrm flipV="1">
            <a:off x="153162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Elbow Connector 170"/>
          <p:cNvCxnSpPr/>
          <p:nvPr/>
        </p:nvCxnSpPr>
        <p:spPr>
          <a:xfrm>
            <a:off x="153162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Elbow Connector 172"/>
          <p:cNvCxnSpPr/>
          <p:nvPr/>
        </p:nvCxnSpPr>
        <p:spPr>
          <a:xfrm rot="16200000" flipH="1">
            <a:off x="15392400" y="3733800"/>
            <a:ext cx="838200" cy="228600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Elbow Connector 72"/>
          <p:cNvCxnSpPr/>
          <p:nvPr/>
        </p:nvCxnSpPr>
        <p:spPr>
          <a:xfrm rot="16200000" flipV="1">
            <a:off x="172593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Elbow Connector 174"/>
          <p:cNvCxnSpPr/>
          <p:nvPr/>
        </p:nvCxnSpPr>
        <p:spPr>
          <a:xfrm flipV="1">
            <a:off x="17449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Elbow Connector 175"/>
          <p:cNvCxnSpPr/>
          <p:nvPr/>
        </p:nvCxnSpPr>
        <p:spPr>
          <a:xfrm>
            <a:off x="17449800" y="1981200"/>
            <a:ext cx="1524000" cy="1219200"/>
          </a:xfrm>
          <a:prstGeom prst="bentConnector3">
            <a:avLst>
              <a:gd name="adj1" fmla="val 24925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Elbow Connector 39"/>
          <p:cNvCxnSpPr/>
          <p:nvPr/>
        </p:nvCxnSpPr>
        <p:spPr>
          <a:xfrm rot="5400000">
            <a:off x="169171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ound Diagonal Corner Rectangle 76"/>
          <p:cNvSpPr/>
          <p:nvPr/>
        </p:nvSpPr>
        <p:spPr>
          <a:xfrm>
            <a:off x="185166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FINAL DESIGN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6" name="Round Diagonal Corner Rectangle 85"/>
          <p:cNvSpPr/>
          <p:nvPr/>
        </p:nvSpPr>
        <p:spPr>
          <a:xfrm>
            <a:off x="206502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87" name="Elbow Connector 72"/>
          <p:cNvCxnSpPr>
            <a:endCxn id="86" idx="2"/>
          </p:cNvCxnSpPr>
          <p:nvPr/>
        </p:nvCxnSpPr>
        <p:spPr>
          <a:xfrm rot="5400000" flipH="1" flipV="1">
            <a:off x="199263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ound Diagonal Corner Rectangle 88"/>
          <p:cNvSpPr/>
          <p:nvPr/>
        </p:nvSpPr>
        <p:spPr>
          <a:xfrm>
            <a:off x="206502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BIM CONSTRUCTION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90" name="Round Diagonal Corner Rectangle 89"/>
          <p:cNvSpPr/>
          <p:nvPr/>
        </p:nvSpPr>
        <p:spPr>
          <a:xfrm>
            <a:off x="20650200" y="3200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OPTIMIZATION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cxnSp>
        <p:nvCxnSpPr>
          <p:cNvPr id="91" name="Elbow Connector 90"/>
          <p:cNvCxnSpPr/>
          <p:nvPr/>
        </p:nvCxnSpPr>
        <p:spPr>
          <a:xfrm>
            <a:off x="20040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ound Diagonal Corner Rectangle 93"/>
          <p:cNvSpPr/>
          <p:nvPr/>
        </p:nvSpPr>
        <p:spPr>
          <a:xfrm>
            <a:off x="20650200" y="3962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dirty="0" smtClean="0">
                <a:solidFill>
                  <a:prstClr val="white"/>
                </a:solidFill>
                <a:latin typeface="Arial Black" pitchFamily="34" charset="0"/>
              </a:rPr>
              <a:t>NOTATBLE ASPECTS</a:t>
            </a:r>
            <a:endParaRPr lang="en-US" sz="1400" dirty="0">
              <a:solidFill>
                <a:prstClr val="white"/>
              </a:solidFill>
              <a:latin typeface="Arial Black" pitchFamily="34" charset="0"/>
            </a:endParaRPr>
          </a:p>
        </p:txBody>
      </p:sp>
      <p:cxnSp>
        <p:nvCxnSpPr>
          <p:cNvPr id="95" name="Elbow Connector 94"/>
          <p:cNvCxnSpPr>
            <a:endCxn id="94" idx="2"/>
          </p:cNvCxnSpPr>
          <p:nvPr/>
        </p:nvCxnSpPr>
        <p:spPr>
          <a:xfrm>
            <a:off x="20193000" y="3200400"/>
            <a:ext cx="457200" cy="1066800"/>
          </a:xfrm>
          <a:prstGeom prst="bentConnector3">
            <a:avLst>
              <a:gd name="adj1" fmla="val 47015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Round Diagonal Corner Rectangle 133"/>
          <p:cNvSpPr/>
          <p:nvPr/>
        </p:nvSpPr>
        <p:spPr>
          <a:xfrm>
            <a:off x="116586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CONSTRUCTION CONCERNS</a:t>
            </a:r>
          </a:p>
        </p:txBody>
      </p:sp>
      <p:cxnSp>
        <p:nvCxnSpPr>
          <p:cNvPr id="88" name="Elbow Connector 87"/>
          <p:cNvCxnSpPr/>
          <p:nvPr/>
        </p:nvCxnSpPr>
        <p:spPr>
          <a:xfrm flipV="1">
            <a:off x="200406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2700528" y="5791200"/>
            <a:ext cx="228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en-US" sz="11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6" name="Round Diagonal Corner Rectangle 75"/>
          <p:cNvSpPr/>
          <p:nvPr/>
        </p:nvSpPr>
        <p:spPr>
          <a:xfrm>
            <a:off x="116586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78" name="Round Diagonal Corner Rectangle 77"/>
          <p:cNvSpPr/>
          <p:nvPr/>
        </p:nvSpPr>
        <p:spPr>
          <a:xfrm>
            <a:off x="116586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DESIGN</a:t>
            </a:r>
          </a:p>
          <a:p>
            <a:pPr algn="ctr"/>
            <a:r>
              <a:rPr lang="en-US" sz="1400" dirty="0" smtClean="0">
                <a:latin typeface="Arial Black" pitchFamily="34" charset="0"/>
              </a:rPr>
              <a:t>SCHEME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0" name="Round Diagonal Corner Rectangle 79"/>
          <p:cNvSpPr/>
          <p:nvPr/>
        </p:nvSpPr>
        <p:spPr>
          <a:xfrm>
            <a:off x="159258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FACADE &amp; KEY SPACES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1" name="Round Diagonal Corner Rectangle 80"/>
          <p:cNvSpPr/>
          <p:nvPr/>
        </p:nvSpPr>
        <p:spPr>
          <a:xfrm>
            <a:off x="159258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DESIGN &amp; MODELING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82" name="Round Diagonal Corner Rectangle 81"/>
          <p:cNvSpPr/>
          <p:nvPr/>
        </p:nvSpPr>
        <p:spPr>
          <a:xfrm>
            <a:off x="159258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COST/ CONSTRUCTION PHASING</a:t>
            </a:r>
            <a:endParaRPr lang="en-US" sz="1200" dirty="0">
              <a:latin typeface="Arial Black" pitchFamily="34" charset="0"/>
            </a:endParaRPr>
          </a:p>
        </p:txBody>
      </p:sp>
      <p:sp>
        <p:nvSpPr>
          <p:cNvPr id="84" name="Round Diagonal Corner Rectangle 83"/>
          <p:cNvSpPr/>
          <p:nvPr/>
        </p:nvSpPr>
        <p:spPr>
          <a:xfrm>
            <a:off x="159258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grpSp>
        <p:nvGrpSpPr>
          <p:cNvPr id="72" name="Group 71"/>
          <p:cNvGrpSpPr/>
          <p:nvPr/>
        </p:nvGrpSpPr>
        <p:grpSpPr>
          <a:xfrm>
            <a:off x="18592800" y="304800"/>
            <a:ext cx="8449056" cy="5867400"/>
            <a:chOff x="18601944" y="304800"/>
            <a:chExt cx="8449056" cy="5867400"/>
          </a:xfrm>
        </p:grpSpPr>
        <p:grpSp>
          <p:nvGrpSpPr>
            <p:cNvPr id="75" name="Group 49"/>
            <p:cNvGrpSpPr/>
            <p:nvPr/>
          </p:nvGrpSpPr>
          <p:grpSpPr>
            <a:xfrm>
              <a:off x="18601944" y="304800"/>
              <a:ext cx="8449056" cy="5867400"/>
              <a:chOff x="18601944" y="304800"/>
              <a:chExt cx="8449056" cy="5867400"/>
            </a:xfrm>
          </p:grpSpPr>
          <p:sp>
            <p:nvSpPr>
              <p:cNvPr id="97" name="Round Diagonal Corner Rectangle 96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dirty="0" smtClean="0">
                    <a:latin typeface="Arial Black" pitchFamily="34" charset="0"/>
                  </a:rPr>
                  <a:t>BIM CLASH DETECTION—Gymnasium</a:t>
                </a: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endParaRPr lang="en-US" sz="1800" b="1" u="sng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 flipH="1">
                <a:off x="26136600" y="5562600"/>
                <a:ext cx="4663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31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sp>
          <p:nvSpPr>
            <p:cNvPr id="92" name="TextBox 91"/>
            <p:cNvSpPr txBox="1"/>
            <p:nvPr/>
          </p:nvSpPr>
          <p:spPr>
            <a:xfrm>
              <a:off x="19278600" y="4495800"/>
              <a:ext cx="2895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  <a:latin typeface="Arial Black" pitchFamily="34" charset="0"/>
                </a:rPr>
                <a:t>Non-Human Error</a:t>
              </a:r>
              <a:endParaRPr lang="en-US" sz="20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pic>
          <p:nvPicPr>
            <p:cNvPr id="96" name="Picture 95"/>
            <p:cNvPicPr/>
            <p:nvPr/>
          </p:nvPicPr>
          <p:blipFill>
            <a:blip r:embed="rId3"/>
            <a:srcRect l="25160" t="17949" r="49516" b="13288"/>
            <a:stretch>
              <a:fillRect/>
            </a:stretch>
          </p:blipFill>
          <p:spPr bwMode="auto">
            <a:xfrm>
              <a:off x="19278600" y="1524000"/>
              <a:ext cx="4953000" cy="274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1" name="Group 70"/>
          <p:cNvGrpSpPr/>
          <p:nvPr/>
        </p:nvGrpSpPr>
        <p:grpSpPr>
          <a:xfrm>
            <a:off x="18592800" y="228600"/>
            <a:ext cx="8449056" cy="5867400"/>
            <a:chOff x="18601944" y="304800"/>
            <a:chExt cx="8449056" cy="5867400"/>
          </a:xfrm>
        </p:grpSpPr>
        <p:grpSp>
          <p:nvGrpSpPr>
            <p:cNvPr id="2" name="Group 49"/>
            <p:cNvGrpSpPr/>
            <p:nvPr/>
          </p:nvGrpSpPr>
          <p:grpSpPr>
            <a:xfrm>
              <a:off x="18601944" y="304800"/>
              <a:ext cx="8449056" cy="5867400"/>
              <a:chOff x="18601944" y="304800"/>
              <a:chExt cx="8449056" cy="5867400"/>
            </a:xfrm>
          </p:grpSpPr>
          <p:sp>
            <p:nvSpPr>
              <p:cNvPr id="79" name="Round Diagonal Corner Rectangle 78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dirty="0" smtClean="0">
                    <a:latin typeface="Arial Black" pitchFamily="34" charset="0"/>
                  </a:rPr>
                  <a:t>BIM CLASH DETECTION—Gymnasium</a:t>
                </a: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endParaRPr lang="en-US" sz="1800" b="1" u="sng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 flipH="1">
                <a:off x="26060400" y="5562600"/>
                <a:ext cx="4663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30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sp>
          <p:nvSpPr>
            <p:cNvPr id="93" name="TextBox 92"/>
            <p:cNvSpPr txBox="1"/>
            <p:nvPr/>
          </p:nvSpPr>
          <p:spPr>
            <a:xfrm>
              <a:off x="18973800" y="3200400"/>
              <a:ext cx="2895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  <a:latin typeface="Arial Black" pitchFamily="34" charset="0"/>
                </a:rPr>
                <a:t>Human Error</a:t>
              </a:r>
              <a:endParaRPr lang="en-US" sz="20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pic>
          <p:nvPicPr>
            <p:cNvPr id="67" name="Picture 66"/>
            <p:cNvPicPr/>
            <p:nvPr/>
          </p:nvPicPr>
          <p:blipFill>
            <a:blip r:embed="rId4"/>
            <a:srcRect l="24519" t="17949" r="33173" b="17094"/>
            <a:stretch>
              <a:fillRect/>
            </a:stretch>
          </p:blipFill>
          <p:spPr bwMode="auto">
            <a:xfrm>
              <a:off x="18973800" y="1447800"/>
              <a:ext cx="5867400" cy="160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" name="Picture 67"/>
            <p:cNvPicPr/>
            <p:nvPr/>
          </p:nvPicPr>
          <p:blipFill>
            <a:blip r:embed="rId5"/>
            <a:srcRect l="24519" t="15385" r="48558" b="14530"/>
            <a:stretch>
              <a:fillRect/>
            </a:stretch>
          </p:blipFill>
          <p:spPr bwMode="auto">
            <a:xfrm>
              <a:off x="20802600" y="3733800"/>
              <a:ext cx="5257800" cy="144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0" name="TextBox 69"/>
            <p:cNvSpPr txBox="1"/>
            <p:nvPr/>
          </p:nvSpPr>
          <p:spPr>
            <a:xfrm>
              <a:off x="20802600" y="5334000"/>
              <a:ext cx="2895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  <a:latin typeface="Arial Black" pitchFamily="34" charset="0"/>
                </a:rPr>
                <a:t>Resolved</a:t>
              </a:r>
              <a:endParaRPr lang="en-US" sz="20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99" name="Round Diagonal Corner Rectangle 98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ENERGY &amp; SYSTEM EVALUATION</a:t>
            </a:r>
            <a:endParaRPr lang="en-US" sz="1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69942E-6 L -0.33768 -0.0055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2865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/>
          <p:nvPr/>
        </p:nvCxnSpPr>
        <p:spPr>
          <a:xfrm flipV="1">
            <a:off x="64008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5" name="Elbow Connector 164"/>
          <p:cNvCxnSpPr/>
          <p:nvPr/>
        </p:nvCxnSpPr>
        <p:spPr>
          <a:xfrm>
            <a:off x="6400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ound Diagonal Corner Rectangle 165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7" name="Elbow Connector 166"/>
          <p:cNvCxnSpPr>
            <a:stCxn id="33" idx="0"/>
            <a:endCxn id="166" idx="2"/>
          </p:cNvCxnSpPr>
          <p:nvPr/>
        </p:nvCxnSpPr>
        <p:spPr>
          <a:xfrm>
            <a:off x="65532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ound Diagonal Corner Rectangle 82"/>
          <p:cNvSpPr/>
          <p:nvPr/>
        </p:nvSpPr>
        <p:spPr>
          <a:xfrm>
            <a:off x="95250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STRATEGIES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36" name="Elbow Connector 72"/>
          <p:cNvCxnSpPr>
            <a:stCxn id="83" idx="2"/>
          </p:cNvCxnSpPr>
          <p:nvPr/>
        </p:nvCxnSpPr>
        <p:spPr>
          <a:xfrm rot="10800000">
            <a:off x="8534400" y="2743200"/>
            <a:ext cx="990600" cy="457200"/>
          </a:xfrm>
          <a:prstGeom prst="bentConnector3">
            <a:avLst>
              <a:gd name="adj1" fmla="val 61022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flipV="1">
            <a:off x="85344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>
            <a:off x="85344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rot="5400000">
            <a:off x="80017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ound Diagonal Corner Rectangle 105"/>
          <p:cNvSpPr/>
          <p:nvPr/>
        </p:nvSpPr>
        <p:spPr>
          <a:xfrm>
            <a:off x="137922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DESIGN DEVELOPMENT</a:t>
            </a:r>
            <a:endParaRPr lang="en-US" sz="1200" dirty="0">
              <a:latin typeface="Arial Black" pitchFamily="34" charset="0"/>
            </a:endParaRPr>
          </a:p>
        </p:txBody>
      </p:sp>
      <p:cxnSp>
        <p:nvCxnSpPr>
          <p:cNvPr id="127" name="Elbow Connector 72"/>
          <p:cNvCxnSpPr/>
          <p:nvPr/>
        </p:nvCxnSpPr>
        <p:spPr>
          <a:xfrm rot="5400000" flipH="1" flipV="1">
            <a:off x="109347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Elbow Connector 127"/>
          <p:cNvCxnSpPr/>
          <p:nvPr/>
        </p:nvCxnSpPr>
        <p:spPr>
          <a:xfrm flipV="1">
            <a:off x="110490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Round Diagonal Corner Rectangle 131"/>
          <p:cNvSpPr/>
          <p:nvPr/>
        </p:nvSpPr>
        <p:spPr>
          <a:xfrm>
            <a:off x="116586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SYSTEM OPTIONS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33" name="Elbow Connector 132"/>
          <p:cNvCxnSpPr/>
          <p:nvPr/>
        </p:nvCxnSpPr>
        <p:spPr>
          <a:xfrm>
            <a:off x="110490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134" idx="2"/>
          </p:cNvCxnSpPr>
          <p:nvPr/>
        </p:nvCxnSpPr>
        <p:spPr>
          <a:xfrm>
            <a:off x="112014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Elbow Connector 72"/>
          <p:cNvCxnSpPr/>
          <p:nvPr/>
        </p:nvCxnSpPr>
        <p:spPr>
          <a:xfrm rot="16200000" flipV="1">
            <a:off x="129921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Elbow Connector 158"/>
          <p:cNvCxnSpPr/>
          <p:nvPr/>
        </p:nvCxnSpPr>
        <p:spPr>
          <a:xfrm flipV="1">
            <a:off x="13182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Elbow Connector 159"/>
          <p:cNvCxnSpPr/>
          <p:nvPr/>
        </p:nvCxnSpPr>
        <p:spPr>
          <a:xfrm>
            <a:off x="131826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Elbow Connector 39"/>
          <p:cNvCxnSpPr/>
          <p:nvPr/>
        </p:nvCxnSpPr>
        <p:spPr>
          <a:xfrm rot="5400000">
            <a:off x="126499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Elbow Connector 72"/>
          <p:cNvCxnSpPr/>
          <p:nvPr/>
        </p:nvCxnSpPr>
        <p:spPr>
          <a:xfrm rot="5400000" flipH="1" flipV="1">
            <a:off x="152019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Elbow Connector 167"/>
          <p:cNvCxnSpPr/>
          <p:nvPr/>
        </p:nvCxnSpPr>
        <p:spPr>
          <a:xfrm flipV="1">
            <a:off x="153162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Elbow Connector 170"/>
          <p:cNvCxnSpPr/>
          <p:nvPr/>
        </p:nvCxnSpPr>
        <p:spPr>
          <a:xfrm>
            <a:off x="153162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Elbow Connector 172"/>
          <p:cNvCxnSpPr/>
          <p:nvPr/>
        </p:nvCxnSpPr>
        <p:spPr>
          <a:xfrm rot="16200000" flipH="1">
            <a:off x="15392400" y="3733800"/>
            <a:ext cx="838200" cy="228600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Elbow Connector 72"/>
          <p:cNvCxnSpPr/>
          <p:nvPr/>
        </p:nvCxnSpPr>
        <p:spPr>
          <a:xfrm rot="16200000" flipV="1">
            <a:off x="172593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Elbow Connector 174"/>
          <p:cNvCxnSpPr/>
          <p:nvPr/>
        </p:nvCxnSpPr>
        <p:spPr>
          <a:xfrm flipV="1">
            <a:off x="17449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Elbow Connector 175"/>
          <p:cNvCxnSpPr/>
          <p:nvPr/>
        </p:nvCxnSpPr>
        <p:spPr>
          <a:xfrm>
            <a:off x="17449800" y="1981200"/>
            <a:ext cx="1524000" cy="1219200"/>
          </a:xfrm>
          <a:prstGeom prst="bentConnector3">
            <a:avLst>
              <a:gd name="adj1" fmla="val 24925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Elbow Connector 39"/>
          <p:cNvCxnSpPr/>
          <p:nvPr/>
        </p:nvCxnSpPr>
        <p:spPr>
          <a:xfrm rot="5400000">
            <a:off x="169171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ound Diagonal Corner Rectangle 76"/>
          <p:cNvSpPr/>
          <p:nvPr/>
        </p:nvSpPr>
        <p:spPr>
          <a:xfrm>
            <a:off x="185166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FINAL DESIGN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87" name="Elbow Connector 72"/>
          <p:cNvCxnSpPr/>
          <p:nvPr/>
        </p:nvCxnSpPr>
        <p:spPr>
          <a:xfrm rot="5400000" flipH="1" flipV="1">
            <a:off x="199263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Elbow Connector 87"/>
          <p:cNvCxnSpPr/>
          <p:nvPr/>
        </p:nvCxnSpPr>
        <p:spPr>
          <a:xfrm flipV="1">
            <a:off x="200406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Elbow Connector 94"/>
          <p:cNvCxnSpPr/>
          <p:nvPr/>
        </p:nvCxnSpPr>
        <p:spPr>
          <a:xfrm>
            <a:off x="20193000" y="3200400"/>
            <a:ext cx="457200" cy="1066800"/>
          </a:xfrm>
          <a:prstGeom prst="bentConnector3">
            <a:avLst>
              <a:gd name="adj1" fmla="val 47015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Round Diagonal Corner Rectangle 133"/>
          <p:cNvSpPr/>
          <p:nvPr/>
        </p:nvSpPr>
        <p:spPr>
          <a:xfrm>
            <a:off x="116586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CONSTRUCTION CONCERNS</a:t>
            </a:r>
          </a:p>
        </p:txBody>
      </p:sp>
      <p:sp>
        <p:nvSpPr>
          <p:cNvPr id="72" name="Round Diagonal Corner Rectangle 71"/>
          <p:cNvSpPr/>
          <p:nvPr/>
        </p:nvSpPr>
        <p:spPr>
          <a:xfrm>
            <a:off x="116586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DESIGN</a:t>
            </a:r>
          </a:p>
          <a:p>
            <a:pPr algn="ctr"/>
            <a:r>
              <a:rPr lang="en-US" sz="1400" dirty="0" smtClean="0">
                <a:latin typeface="Arial Black" pitchFamily="34" charset="0"/>
              </a:rPr>
              <a:t>SCHEME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74" name="Round Diagonal Corner Rectangle 73"/>
          <p:cNvSpPr/>
          <p:nvPr/>
        </p:nvSpPr>
        <p:spPr>
          <a:xfrm>
            <a:off x="116586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91" name="Elbow Connector 90"/>
          <p:cNvCxnSpPr/>
          <p:nvPr/>
        </p:nvCxnSpPr>
        <p:spPr>
          <a:xfrm>
            <a:off x="20040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ound Diagonal Corner Rectangle 74"/>
          <p:cNvSpPr/>
          <p:nvPr/>
        </p:nvSpPr>
        <p:spPr>
          <a:xfrm>
            <a:off x="159258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FACADE &amp; KEY SPACES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76" name="Round Diagonal Corner Rectangle 75"/>
          <p:cNvSpPr/>
          <p:nvPr/>
        </p:nvSpPr>
        <p:spPr>
          <a:xfrm>
            <a:off x="159258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DESIGN &amp; MODELING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78" name="Round Diagonal Corner Rectangle 77"/>
          <p:cNvSpPr/>
          <p:nvPr/>
        </p:nvSpPr>
        <p:spPr>
          <a:xfrm>
            <a:off x="159258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COST/ CONSTRUCTION PHASING</a:t>
            </a:r>
            <a:endParaRPr lang="en-US" sz="1200" dirty="0">
              <a:latin typeface="Arial Black" pitchFamily="34" charset="0"/>
            </a:endParaRPr>
          </a:p>
        </p:txBody>
      </p:sp>
      <p:sp>
        <p:nvSpPr>
          <p:cNvPr id="79" name="Round Diagonal Corner Rectangle 78"/>
          <p:cNvSpPr/>
          <p:nvPr/>
        </p:nvSpPr>
        <p:spPr>
          <a:xfrm>
            <a:off x="159258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1" name="Round Diagonal Corner Rectangle 80"/>
          <p:cNvSpPr/>
          <p:nvPr/>
        </p:nvSpPr>
        <p:spPr>
          <a:xfrm>
            <a:off x="206502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2" name="Round Diagonal Corner Rectangle 81"/>
          <p:cNvSpPr/>
          <p:nvPr/>
        </p:nvSpPr>
        <p:spPr>
          <a:xfrm>
            <a:off x="206502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BIM CONSTRUCTION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84" name="Round Diagonal Corner Rectangle 83"/>
          <p:cNvSpPr/>
          <p:nvPr/>
        </p:nvSpPr>
        <p:spPr>
          <a:xfrm>
            <a:off x="206502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OPTIMIZATION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85" name="Round Diagonal Corner Rectangle 84"/>
          <p:cNvSpPr/>
          <p:nvPr/>
        </p:nvSpPr>
        <p:spPr>
          <a:xfrm>
            <a:off x="20650200" y="3962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dirty="0" smtClean="0">
                <a:solidFill>
                  <a:prstClr val="white"/>
                </a:solidFill>
                <a:latin typeface="Arial Black" pitchFamily="34" charset="0"/>
              </a:rPr>
              <a:t>NOTATBLE ASPECTS</a:t>
            </a:r>
            <a:endParaRPr lang="en-US" sz="1400" dirty="0">
              <a:solidFill>
                <a:prstClr val="white"/>
              </a:solidFill>
              <a:latin typeface="Arial Black" pitchFamily="34" charset="0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18669000" y="228600"/>
            <a:ext cx="8449056" cy="5867400"/>
            <a:chOff x="18601944" y="304800"/>
            <a:chExt cx="8449056" cy="5867400"/>
          </a:xfrm>
        </p:grpSpPr>
        <p:grpSp>
          <p:nvGrpSpPr>
            <p:cNvPr id="61" name="Group 49"/>
            <p:cNvGrpSpPr/>
            <p:nvPr/>
          </p:nvGrpSpPr>
          <p:grpSpPr>
            <a:xfrm>
              <a:off x="18601944" y="304800"/>
              <a:ext cx="8449056" cy="5867400"/>
              <a:chOff x="18601944" y="304800"/>
              <a:chExt cx="8449056" cy="5867400"/>
            </a:xfrm>
          </p:grpSpPr>
          <p:sp>
            <p:nvSpPr>
              <p:cNvPr id="62" name="Round Diagonal Corner Rectangle 61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dirty="0" smtClean="0">
                    <a:latin typeface="Arial Black" pitchFamily="34" charset="0"/>
                  </a:rPr>
                  <a:t>STRUCTURE OPTIMZATION</a:t>
                </a: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endParaRPr lang="en-US" sz="1800" b="1" u="sng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 flipH="1">
                <a:off x="26289000" y="5562600"/>
                <a:ext cx="4663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32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lum bright="-10000"/>
            </a:blip>
            <a:srcRect/>
            <a:stretch>
              <a:fillRect/>
            </a:stretch>
          </p:blipFill>
          <p:spPr bwMode="auto">
            <a:xfrm>
              <a:off x="20955000" y="1143000"/>
              <a:ext cx="3276600" cy="2578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5" name="Picture 64"/>
            <p:cNvPicPr/>
            <p:nvPr/>
          </p:nvPicPr>
          <p:blipFill>
            <a:blip r:embed="rId4">
              <a:lum bright="-10000"/>
            </a:blip>
            <a:srcRect l="11518" t="5027" r="69378" b="75045"/>
            <a:stretch>
              <a:fillRect/>
            </a:stretch>
          </p:blipFill>
          <p:spPr bwMode="auto">
            <a:xfrm>
              <a:off x="23622000" y="685800"/>
              <a:ext cx="3223632" cy="160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" name="Picture 66"/>
            <p:cNvPicPr/>
            <p:nvPr/>
          </p:nvPicPr>
          <p:blipFill>
            <a:blip r:embed="rId5">
              <a:lum bright="-10000"/>
            </a:blip>
            <a:srcRect r="50003"/>
            <a:stretch>
              <a:fillRect/>
            </a:stretch>
          </p:blipFill>
          <p:spPr bwMode="auto">
            <a:xfrm>
              <a:off x="19735800" y="3352800"/>
              <a:ext cx="2973114" cy="2377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" name="Picture 67"/>
            <p:cNvPicPr/>
            <p:nvPr/>
          </p:nvPicPr>
          <p:blipFill>
            <a:blip r:embed="rId5">
              <a:lum bright="20000"/>
            </a:blip>
            <a:srcRect l="49946"/>
            <a:stretch>
              <a:fillRect/>
            </a:stretch>
          </p:blipFill>
          <p:spPr bwMode="auto">
            <a:xfrm>
              <a:off x="22936200" y="3352800"/>
              <a:ext cx="2976530" cy="2377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9" name="Round Diagonal Corner Rectangle 68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ENERGY &amp; SYSTEM EVALUATION</a:t>
            </a:r>
            <a:endParaRPr lang="en-US" sz="1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2865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/>
          <p:nvPr/>
        </p:nvCxnSpPr>
        <p:spPr>
          <a:xfrm flipV="1">
            <a:off x="64008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5" name="Elbow Connector 164"/>
          <p:cNvCxnSpPr/>
          <p:nvPr/>
        </p:nvCxnSpPr>
        <p:spPr>
          <a:xfrm>
            <a:off x="6400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ound Diagonal Corner Rectangle 165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7" name="Elbow Connector 166"/>
          <p:cNvCxnSpPr>
            <a:stCxn id="33" idx="0"/>
            <a:endCxn id="166" idx="2"/>
          </p:cNvCxnSpPr>
          <p:nvPr/>
        </p:nvCxnSpPr>
        <p:spPr>
          <a:xfrm>
            <a:off x="65532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ound Diagonal Corner Rectangle 82"/>
          <p:cNvSpPr/>
          <p:nvPr/>
        </p:nvSpPr>
        <p:spPr>
          <a:xfrm>
            <a:off x="95250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STRATEGIES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36" name="Elbow Connector 72"/>
          <p:cNvCxnSpPr>
            <a:stCxn id="83" idx="2"/>
          </p:cNvCxnSpPr>
          <p:nvPr/>
        </p:nvCxnSpPr>
        <p:spPr>
          <a:xfrm rot="10800000">
            <a:off x="8534400" y="2743200"/>
            <a:ext cx="990600" cy="457200"/>
          </a:xfrm>
          <a:prstGeom prst="bentConnector3">
            <a:avLst>
              <a:gd name="adj1" fmla="val 61022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flipV="1">
            <a:off x="85344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>
            <a:off x="85344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rot="5400000">
            <a:off x="80017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ound Diagonal Corner Rectangle 105"/>
          <p:cNvSpPr/>
          <p:nvPr/>
        </p:nvSpPr>
        <p:spPr>
          <a:xfrm>
            <a:off x="137922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DESIGN DEVELOPMENT</a:t>
            </a:r>
            <a:endParaRPr lang="en-US" sz="1200" dirty="0">
              <a:latin typeface="Arial Black" pitchFamily="34" charset="0"/>
            </a:endParaRPr>
          </a:p>
        </p:txBody>
      </p:sp>
      <p:cxnSp>
        <p:nvCxnSpPr>
          <p:cNvPr id="127" name="Elbow Connector 72"/>
          <p:cNvCxnSpPr/>
          <p:nvPr/>
        </p:nvCxnSpPr>
        <p:spPr>
          <a:xfrm rot="5400000" flipH="1" flipV="1">
            <a:off x="109347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Elbow Connector 127"/>
          <p:cNvCxnSpPr/>
          <p:nvPr/>
        </p:nvCxnSpPr>
        <p:spPr>
          <a:xfrm flipV="1">
            <a:off x="110490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Round Diagonal Corner Rectangle 131"/>
          <p:cNvSpPr/>
          <p:nvPr/>
        </p:nvSpPr>
        <p:spPr>
          <a:xfrm>
            <a:off x="116586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SYSTEM OPTIONS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33" name="Elbow Connector 132"/>
          <p:cNvCxnSpPr/>
          <p:nvPr/>
        </p:nvCxnSpPr>
        <p:spPr>
          <a:xfrm>
            <a:off x="110490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134" idx="2"/>
          </p:cNvCxnSpPr>
          <p:nvPr/>
        </p:nvCxnSpPr>
        <p:spPr>
          <a:xfrm>
            <a:off x="112014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Elbow Connector 72"/>
          <p:cNvCxnSpPr/>
          <p:nvPr/>
        </p:nvCxnSpPr>
        <p:spPr>
          <a:xfrm rot="16200000" flipV="1">
            <a:off x="129921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Elbow Connector 158"/>
          <p:cNvCxnSpPr/>
          <p:nvPr/>
        </p:nvCxnSpPr>
        <p:spPr>
          <a:xfrm flipV="1">
            <a:off x="13182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Elbow Connector 159"/>
          <p:cNvCxnSpPr/>
          <p:nvPr/>
        </p:nvCxnSpPr>
        <p:spPr>
          <a:xfrm>
            <a:off x="131826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Elbow Connector 39"/>
          <p:cNvCxnSpPr/>
          <p:nvPr/>
        </p:nvCxnSpPr>
        <p:spPr>
          <a:xfrm rot="5400000">
            <a:off x="126499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Elbow Connector 72"/>
          <p:cNvCxnSpPr>
            <a:endCxn id="76" idx="2"/>
          </p:cNvCxnSpPr>
          <p:nvPr/>
        </p:nvCxnSpPr>
        <p:spPr>
          <a:xfrm rot="5400000" flipH="1" flipV="1">
            <a:off x="15163800" y="2514600"/>
            <a:ext cx="12954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Elbow Connector 167"/>
          <p:cNvCxnSpPr/>
          <p:nvPr/>
        </p:nvCxnSpPr>
        <p:spPr>
          <a:xfrm flipV="1">
            <a:off x="153162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Elbow Connector 170"/>
          <p:cNvCxnSpPr/>
          <p:nvPr/>
        </p:nvCxnSpPr>
        <p:spPr>
          <a:xfrm>
            <a:off x="153162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Elbow Connector 172"/>
          <p:cNvCxnSpPr/>
          <p:nvPr/>
        </p:nvCxnSpPr>
        <p:spPr>
          <a:xfrm rot="16200000" flipH="1">
            <a:off x="15392400" y="3733800"/>
            <a:ext cx="838200" cy="228600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Elbow Connector 72"/>
          <p:cNvCxnSpPr/>
          <p:nvPr/>
        </p:nvCxnSpPr>
        <p:spPr>
          <a:xfrm rot="16200000" flipV="1">
            <a:off x="17259300" y="2933700"/>
            <a:ext cx="7620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Elbow Connector 174"/>
          <p:cNvCxnSpPr/>
          <p:nvPr/>
        </p:nvCxnSpPr>
        <p:spPr>
          <a:xfrm flipV="1">
            <a:off x="17449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Elbow Connector 175"/>
          <p:cNvCxnSpPr/>
          <p:nvPr/>
        </p:nvCxnSpPr>
        <p:spPr>
          <a:xfrm>
            <a:off x="17449800" y="1981200"/>
            <a:ext cx="1524000" cy="1219200"/>
          </a:xfrm>
          <a:prstGeom prst="bentConnector3">
            <a:avLst>
              <a:gd name="adj1" fmla="val 24925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Elbow Connector 39"/>
          <p:cNvCxnSpPr/>
          <p:nvPr/>
        </p:nvCxnSpPr>
        <p:spPr>
          <a:xfrm rot="5400000">
            <a:off x="169171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ound Diagonal Corner Rectangle 76"/>
          <p:cNvSpPr/>
          <p:nvPr/>
        </p:nvSpPr>
        <p:spPr>
          <a:xfrm>
            <a:off x="185166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FINAL DESIGN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87" name="Elbow Connector 72"/>
          <p:cNvCxnSpPr/>
          <p:nvPr/>
        </p:nvCxnSpPr>
        <p:spPr>
          <a:xfrm rot="5400000" flipH="1" flipV="1">
            <a:off x="199263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Elbow Connector 87"/>
          <p:cNvCxnSpPr/>
          <p:nvPr/>
        </p:nvCxnSpPr>
        <p:spPr>
          <a:xfrm flipV="1">
            <a:off x="200406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Elbow Connector 90"/>
          <p:cNvCxnSpPr/>
          <p:nvPr/>
        </p:nvCxnSpPr>
        <p:spPr>
          <a:xfrm>
            <a:off x="200406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Elbow Connector 94"/>
          <p:cNvCxnSpPr/>
          <p:nvPr/>
        </p:nvCxnSpPr>
        <p:spPr>
          <a:xfrm>
            <a:off x="20193000" y="3200400"/>
            <a:ext cx="457200" cy="1066800"/>
          </a:xfrm>
          <a:prstGeom prst="bentConnector3">
            <a:avLst>
              <a:gd name="adj1" fmla="val 47015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Round Diagonal Corner Rectangle 133"/>
          <p:cNvSpPr/>
          <p:nvPr/>
        </p:nvSpPr>
        <p:spPr>
          <a:xfrm>
            <a:off x="116586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CONSTRUCTION CONCERNS</a:t>
            </a:r>
          </a:p>
        </p:txBody>
      </p:sp>
      <p:sp>
        <p:nvSpPr>
          <p:cNvPr id="72" name="Round Diagonal Corner Rectangle 71"/>
          <p:cNvSpPr/>
          <p:nvPr/>
        </p:nvSpPr>
        <p:spPr>
          <a:xfrm>
            <a:off x="116586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DESIGN</a:t>
            </a:r>
          </a:p>
          <a:p>
            <a:pPr algn="ctr"/>
            <a:r>
              <a:rPr lang="en-US" sz="1400" dirty="0" smtClean="0">
                <a:latin typeface="Arial Black" pitchFamily="34" charset="0"/>
              </a:rPr>
              <a:t>SCHEME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74" name="Round Diagonal Corner Rectangle 73"/>
          <p:cNvSpPr/>
          <p:nvPr/>
        </p:nvSpPr>
        <p:spPr>
          <a:xfrm>
            <a:off x="116586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76" name="Round Diagonal Corner Rectangle 75"/>
          <p:cNvSpPr/>
          <p:nvPr/>
        </p:nvSpPr>
        <p:spPr>
          <a:xfrm>
            <a:off x="159258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FACADE &amp; KEY SPACES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78" name="Round Diagonal Corner Rectangle 77"/>
          <p:cNvSpPr/>
          <p:nvPr/>
        </p:nvSpPr>
        <p:spPr>
          <a:xfrm>
            <a:off x="159258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DESIGN &amp; MODELING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79" name="Round Diagonal Corner Rectangle 78"/>
          <p:cNvSpPr/>
          <p:nvPr/>
        </p:nvSpPr>
        <p:spPr>
          <a:xfrm>
            <a:off x="159258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COST/ CONSTRUCTION PHASING</a:t>
            </a:r>
            <a:endParaRPr lang="en-US" sz="1200" dirty="0">
              <a:latin typeface="Arial Black" pitchFamily="34" charset="0"/>
            </a:endParaRPr>
          </a:p>
        </p:txBody>
      </p:sp>
      <p:sp>
        <p:nvSpPr>
          <p:cNvPr id="80" name="Round Diagonal Corner Rectangle 79"/>
          <p:cNvSpPr/>
          <p:nvPr/>
        </p:nvSpPr>
        <p:spPr>
          <a:xfrm>
            <a:off x="159258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1" name="Round Diagonal Corner Rectangle 80"/>
          <p:cNvSpPr/>
          <p:nvPr/>
        </p:nvSpPr>
        <p:spPr>
          <a:xfrm>
            <a:off x="206502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82" name="Round Diagonal Corner Rectangle 81"/>
          <p:cNvSpPr/>
          <p:nvPr/>
        </p:nvSpPr>
        <p:spPr>
          <a:xfrm>
            <a:off x="206502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BIM CONSTRUCTION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84" name="Round Diagonal Corner Rectangle 83"/>
          <p:cNvSpPr/>
          <p:nvPr/>
        </p:nvSpPr>
        <p:spPr>
          <a:xfrm>
            <a:off x="206502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SYSTEM OPTIMIZATION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85" name="Round Diagonal Corner Rectangle 84"/>
          <p:cNvSpPr/>
          <p:nvPr/>
        </p:nvSpPr>
        <p:spPr>
          <a:xfrm>
            <a:off x="206502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dirty="0" smtClean="0">
                <a:solidFill>
                  <a:prstClr val="white"/>
                </a:solidFill>
                <a:latin typeface="Arial Black" pitchFamily="34" charset="0"/>
              </a:rPr>
              <a:t>NOTATBLE ASPECTS</a:t>
            </a:r>
            <a:endParaRPr lang="en-US" sz="14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61" name="Round Diagonal Corner Rectangle 60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ENERGY &amp; SYSTEM EVALUATION</a:t>
            </a:r>
            <a:endParaRPr lang="en-US" sz="1200" dirty="0">
              <a:latin typeface="Arial Black" pitchFamily="34" charset="0"/>
            </a:endParaRPr>
          </a:p>
        </p:txBody>
      </p:sp>
      <p:grpSp>
        <p:nvGrpSpPr>
          <p:cNvPr id="92" name="Group 91"/>
          <p:cNvGrpSpPr/>
          <p:nvPr/>
        </p:nvGrpSpPr>
        <p:grpSpPr>
          <a:xfrm>
            <a:off x="18669000" y="228600"/>
            <a:ext cx="8449056" cy="5867400"/>
            <a:chOff x="9220200" y="990600"/>
            <a:chExt cx="8449056" cy="5867400"/>
          </a:xfrm>
        </p:grpSpPr>
        <p:grpSp>
          <p:nvGrpSpPr>
            <p:cNvPr id="75" name="Group 49"/>
            <p:cNvGrpSpPr/>
            <p:nvPr/>
          </p:nvGrpSpPr>
          <p:grpSpPr>
            <a:xfrm>
              <a:off x="9220200" y="990600"/>
              <a:ext cx="8449056" cy="5867400"/>
              <a:chOff x="18601944" y="304800"/>
              <a:chExt cx="8449056" cy="5867400"/>
            </a:xfrm>
          </p:grpSpPr>
          <p:sp>
            <p:nvSpPr>
              <p:cNvPr id="86" name="Round Diagonal Corner Rectangle 85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dirty="0" smtClean="0">
                    <a:latin typeface="Arial Black" pitchFamily="34" charset="0"/>
                  </a:rPr>
                  <a:t>CLASSROOM</a:t>
                </a: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endParaRPr lang="en-US" sz="1800" b="1" u="sng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 flipH="1">
                <a:off x="26289000" y="5562600"/>
                <a:ext cx="4663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35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pic>
          <p:nvPicPr>
            <p:cNvPr id="12290" name="Picture 2" descr="Y:\Arch 497 Group 2\BIM model\3D View 1.jpg"/>
            <p:cNvPicPr>
              <a:picLocks noChangeAspect="1" noChangeArrowheads="1"/>
            </p:cNvPicPr>
            <p:nvPr/>
          </p:nvPicPr>
          <p:blipFill>
            <a:blip r:embed="rId3">
              <a:lum bright="30000"/>
            </a:blip>
            <a:srcRect/>
            <a:stretch>
              <a:fillRect/>
            </a:stretch>
          </p:blipFill>
          <p:spPr bwMode="auto">
            <a:xfrm>
              <a:off x="10287000" y="1828800"/>
              <a:ext cx="6172200" cy="4629150"/>
            </a:xfrm>
            <a:prstGeom prst="rect">
              <a:avLst/>
            </a:prstGeom>
            <a:noFill/>
          </p:spPr>
        </p:pic>
      </p:grpSp>
      <p:grpSp>
        <p:nvGrpSpPr>
          <p:cNvPr id="90" name="Group 89"/>
          <p:cNvGrpSpPr/>
          <p:nvPr/>
        </p:nvGrpSpPr>
        <p:grpSpPr>
          <a:xfrm>
            <a:off x="18669000" y="228600"/>
            <a:ext cx="8449056" cy="5867400"/>
            <a:chOff x="18669000" y="228600"/>
            <a:chExt cx="8449056" cy="5867400"/>
          </a:xfrm>
        </p:grpSpPr>
        <p:grpSp>
          <p:nvGrpSpPr>
            <p:cNvPr id="63" name="Group 49"/>
            <p:cNvGrpSpPr/>
            <p:nvPr/>
          </p:nvGrpSpPr>
          <p:grpSpPr>
            <a:xfrm>
              <a:off x="18669000" y="228600"/>
              <a:ext cx="8449056" cy="5867400"/>
              <a:chOff x="18601944" y="304800"/>
              <a:chExt cx="8449056" cy="5867400"/>
            </a:xfrm>
          </p:grpSpPr>
          <p:sp>
            <p:nvSpPr>
              <p:cNvPr id="68" name="Round Diagonal Corner Rectangle 67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dirty="0" smtClean="0">
                    <a:latin typeface="Arial Black" pitchFamily="34" charset="0"/>
                  </a:rPr>
                  <a:t>ATRIUM</a:t>
                </a: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endParaRPr lang="en-US" sz="1300" b="1" dirty="0" smtClean="0"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pPr marL="342900" indent="-342900">
                  <a:lnSpc>
                    <a:spcPct val="150000"/>
                  </a:lnSpc>
                </a:pPr>
                <a:endParaRPr 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endParaRPr lang="en-US" sz="1800" b="1" u="sng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 flipH="1">
                <a:off x="26289000" y="5562600"/>
                <a:ext cx="4663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34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pic>
          <p:nvPicPr>
            <p:cNvPr id="12289" name="Picture 1"/>
            <p:cNvPicPr>
              <a:picLocks noChangeAspect="1" noChangeArrowheads="1"/>
            </p:cNvPicPr>
            <p:nvPr/>
          </p:nvPicPr>
          <p:blipFill>
            <a:blip r:embed="rId4"/>
            <a:srcRect r="24981"/>
            <a:stretch>
              <a:fillRect/>
            </a:stretch>
          </p:blipFill>
          <p:spPr bwMode="auto">
            <a:xfrm>
              <a:off x="18821399" y="1143000"/>
              <a:ext cx="3650175" cy="3581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291" name="Picture 3" descr="C:\Documents and Settings\djc5031\Desktop\atrium copy.jpg"/>
            <p:cNvPicPr>
              <a:picLocks noChangeAspect="1" noChangeArrowheads="1"/>
            </p:cNvPicPr>
            <p:nvPr/>
          </p:nvPicPr>
          <p:blipFill>
            <a:blip r:embed="rId5">
              <a:lum bright="20000"/>
            </a:blip>
            <a:srcRect/>
            <a:stretch>
              <a:fillRect/>
            </a:stretch>
          </p:blipFill>
          <p:spPr bwMode="auto">
            <a:xfrm>
              <a:off x="22707600" y="381000"/>
              <a:ext cx="4153187" cy="3138488"/>
            </a:xfrm>
            <a:prstGeom prst="rect">
              <a:avLst/>
            </a:prstGeom>
            <a:noFill/>
          </p:spPr>
        </p:pic>
        <p:pic>
          <p:nvPicPr>
            <p:cNvPr id="12292" name="Picture 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2640925" y="3657600"/>
              <a:ext cx="3648075" cy="2030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96532E-6 L -0.34011 -0.0055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" y="-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058400" y="2286000"/>
            <a:ext cx="7239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	</a:t>
            </a:r>
          </a:p>
        </p:txBody>
      </p:sp>
      <p:pic>
        <p:nvPicPr>
          <p:cNvPr id="46" name="Picture 45" descr="team logo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0" y="0"/>
            <a:ext cx="6472913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grpSp>
        <p:nvGrpSpPr>
          <p:cNvPr id="3" name="Group 20"/>
          <p:cNvGrpSpPr/>
          <p:nvPr/>
        </p:nvGrpSpPr>
        <p:grpSpPr>
          <a:xfrm>
            <a:off x="9381744" y="457200"/>
            <a:ext cx="8449056" cy="5867400"/>
            <a:chOff x="9381744" y="457200"/>
            <a:chExt cx="8449056" cy="5867400"/>
          </a:xfrm>
        </p:grpSpPr>
        <p:sp>
          <p:nvSpPr>
            <p:cNvPr id="28" name="Round Diagonal Corner Rectangle 27"/>
            <p:cNvSpPr/>
            <p:nvPr/>
          </p:nvSpPr>
          <p:spPr>
            <a:xfrm>
              <a:off x="9381744" y="457200"/>
              <a:ext cx="8449056" cy="58674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lnSpc>
                  <a:spcPct val="150000"/>
                </a:lnSpc>
              </a:pPr>
              <a:r>
                <a:rPr 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DESIGN GOALS</a:t>
              </a:r>
            </a:p>
            <a:p>
              <a:pPr marL="342900" indent="-342900">
                <a:lnSpc>
                  <a:spcPct val="150000"/>
                </a:lnSpc>
              </a:pPr>
              <a:endParaRPr lang="en-US" sz="18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r>
                <a:rPr lang="en-US" sz="13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Beyond LEED</a:t>
              </a: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endParaRPr lang="en-US" sz="1300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r>
                <a:rPr lang="en-US" sz="13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 Efficient collaboration amongst each other </a:t>
              </a: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endParaRPr lang="en-US" sz="13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r>
                <a:rPr lang="en-US" sz="13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Effective Value Engineering </a:t>
              </a: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endParaRPr lang="en-US" sz="13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r>
                <a:rPr lang="en-US" sz="13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Look at </a:t>
              </a:r>
              <a:r>
                <a:rPr lang="en-US" sz="1300" b="1" i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Lifetime vs. Initial </a:t>
              </a:r>
              <a:r>
                <a:rPr lang="en-US" sz="13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cost </a:t>
              </a: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endParaRPr lang="en-US" sz="13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r>
                <a:rPr lang="en-US" sz="13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System optimization through IPD and BIM</a:t>
              </a: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endParaRPr lang="en-US" sz="13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150000"/>
                </a:lnSpc>
                <a:buFont typeface="Calibri" pitchFamily="34" charset="0"/>
                <a:buAutoNum type="arabicPeriod"/>
              </a:pPr>
              <a:r>
                <a:rPr lang="en-US" sz="13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Effective &amp; beneficial educational environment for children</a:t>
              </a:r>
            </a:p>
            <a:p>
              <a:pPr algn="ctr"/>
              <a:endParaRPr lang="en-US" sz="1300" dirty="0">
                <a:latin typeface="Arial Black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068800" y="5791200"/>
              <a:ext cx="381000" cy="261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Arial Black" pitchFamily="34" charset="0"/>
                </a:rPr>
                <a:t>35</a:t>
              </a:r>
              <a:endParaRPr lang="en-US" sz="11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29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0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1" name="Text Box 19"/>
          <p:cNvSpPr txBox="1">
            <a:spLocks noChangeArrowheads="1"/>
          </p:cNvSpPr>
          <p:nvPr/>
        </p:nvSpPr>
        <p:spPr bwMode="auto">
          <a:xfrm>
            <a:off x="304800" y="1697038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DESIGN TIME LINE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2" name="5-Point Star 31"/>
          <p:cNvSpPr/>
          <p:nvPr/>
        </p:nvSpPr>
        <p:spPr>
          <a:xfrm>
            <a:off x="15621000" y="4419600"/>
            <a:ext cx="533400" cy="457200"/>
          </a:xfrm>
          <a:prstGeom prst="star5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3" name="5-Point Star 32"/>
          <p:cNvSpPr/>
          <p:nvPr/>
        </p:nvSpPr>
        <p:spPr>
          <a:xfrm>
            <a:off x="14249400" y="2057400"/>
            <a:ext cx="533400" cy="45720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4" name="5-Point Star 33"/>
          <p:cNvSpPr/>
          <p:nvPr/>
        </p:nvSpPr>
        <p:spPr>
          <a:xfrm>
            <a:off x="12725400" y="2667000"/>
            <a:ext cx="533400" cy="45720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5" name="5-Point Star 34"/>
          <p:cNvSpPr/>
          <p:nvPr/>
        </p:nvSpPr>
        <p:spPr>
          <a:xfrm>
            <a:off x="13944600" y="3810000"/>
            <a:ext cx="533400" cy="45720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6" name="5-Point Star 35"/>
          <p:cNvSpPr/>
          <p:nvPr/>
        </p:nvSpPr>
        <p:spPr>
          <a:xfrm>
            <a:off x="11582400" y="1447800"/>
            <a:ext cx="533400" cy="457200"/>
          </a:xfrm>
          <a:prstGeom prst="star5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2459038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4876800" y="685800"/>
            <a:ext cx="17449800" cy="2514600"/>
            <a:chOff x="4876800" y="1676400"/>
            <a:chExt cx="17449800" cy="2895600"/>
          </a:xfrm>
        </p:grpSpPr>
        <p:sp>
          <p:nvSpPr>
            <p:cNvPr id="34" name="Round Diagonal Corner Rectangle 33"/>
            <p:cNvSpPr/>
            <p:nvPr/>
          </p:nvSpPr>
          <p:spPr>
            <a:xfrm>
              <a:off x="7010400" y="1676400"/>
              <a:ext cx="1676400" cy="6096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SITE</a:t>
              </a:r>
              <a:endParaRPr lang="en-US" sz="1400" dirty="0">
                <a:latin typeface="Arial Black" pitchFamily="34" charset="0"/>
              </a:endParaRPr>
            </a:p>
          </p:txBody>
        </p:sp>
        <p:sp>
          <p:nvSpPr>
            <p:cNvPr id="33" name="Round Diagonal Corner Rectangle 32"/>
            <p:cNvSpPr/>
            <p:nvPr/>
          </p:nvSpPr>
          <p:spPr>
            <a:xfrm>
              <a:off x="4876800" y="2895600"/>
              <a:ext cx="1676400" cy="6096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PROTOTYPE</a:t>
              </a:r>
              <a:endParaRPr lang="en-US" sz="1400" dirty="0">
                <a:latin typeface="Arial Black" pitchFamily="34" charset="0"/>
              </a:endParaRPr>
            </a:p>
          </p:txBody>
        </p:sp>
        <p:cxnSp>
          <p:nvCxnSpPr>
            <p:cNvPr id="73" name="Elbow Connector 72"/>
            <p:cNvCxnSpPr>
              <a:endCxn id="34" idx="2"/>
            </p:cNvCxnSpPr>
            <p:nvPr/>
          </p:nvCxnSpPr>
          <p:spPr>
            <a:xfrm rot="5400000" flipH="1" flipV="1">
              <a:off x="6286500" y="2476500"/>
              <a:ext cx="1219200" cy="228600"/>
            </a:xfrm>
            <a:prstGeom prst="bentConnector2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Elbow Connector 130"/>
            <p:cNvCxnSpPr/>
            <p:nvPr/>
          </p:nvCxnSpPr>
          <p:spPr>
            <a:xfrm flipV="1">
              <a:off x="6400800" y="2743200"/>
              <a:ext cx="762000" cy="4572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Round Diagonal Corner Rectangle 129"/>
            <p:cNvSpPr/>
            <p:nvPr/>
          </p:nvSpPr>
          <p:spPr>
            <a:xfrm>
              <a:off x="7010400" y="2438400"/>
              <a:ext cx="1676400" cy="6096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FORM &amp; FUNCTION</a:t>
              </a:r>
              <a:endParaRPr lang="en-US" sz="1400" dirty="0">
                <a:latin typeface="Arial Black" pitchFamily="34" charset="0"/>
              </a:endParaRPr>
            </a:p>
          </p:txBody>
        </p:sp>
        <p:sp>
          <p:nvSpPr>
            <p:cNvPr id="164" name="Round Diagonal Corner Rectangle 163"/>
            <p:cNvSpPr/>
            <p:nvPr/>
          </p:nvSpPr>
          <p:spPr>
            <a:xfrm>
              <a:off x="7010400" y="3200400"/>
              <a:ext cx="1676400" cy="609600"/>
            </a:xfrm>
            <a:prstGeom prst="round2DiagRect">
              <a:avLst/>
            </a:prstGeom>
            <a:solidFill>
              <a:schemeClr val="tx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sz="1200" dirty="0" smtClean="0">
                  <a:solidFill>
                    <a:prstClr val="white"/>
                  </a:solidFill>
                  <a:latin typeface="Arial Black" pitchFamily="34" charset="0"/>
                </a:rPr>
                <a:t>ENERGY &amp; SYSTEM EVALUATION</a:t>
              </a:r>
              <a:endParaRPr lang="en-US" sz="1200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cxnSp>
          <p:nvCxnSpPr>
            <p:cNvPr id="165" name="Elbow Connector 164"/>
            <p:cNvCxnSpPr/>
            <p:nvPr/>
          </p:nvCxnSpPr>
          <p:spPr>
            <a:xfrm>
              <a:off x="6400800" y="3200400"/>
              <a:ext cx="762000" cy="3048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Round Diagonal Corner Rectangle 165"/>
            <p:cNvSpPr/>
            <p:nvPr/>
          </p:nvSpPr>
          <p:spPr>
            <a:xfrm>
              <a:off x="7010400" y="3962400"/>
              <a:ext cx="1676400" cy="609600"/>
            </a:xfrm>
            <a:prstGeom prst="round2DiagRect">
              <a:avLst/>
            </a:prstGeom>
            <a:solidFill>
              <a:schemeClr val="tx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COST</a:t>
              </a:r>
              <a:endParaRPr lang="en-US" sz="1400" dirty="0">
                <a:latin typeface="Arial Black" pitchFamily="34" charset="0"/>
              </a:endParaRPr>
            </a:p>
          </p:txBody>
        </p:sp>
        <p:cxnSp>
          <p:nvCxnSpPr>
            <p:cNvPr id="167" name="Elbow Connector 166"/>
            <p:cNvCxnSpPr>
              <a:stCxn id="33" idx="0"/>
              <a:endCxn id="166" idx="2"/>
            </p:cNvCxnSpPr>
            <p:nvPr/>
          </p:nvCxnSpPr>
          <p:spPr>
            <a:xfrm>
              <a:off x="6553200" y="3200400"/>
              <a:ext cx="457200" cy="10668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Round Diagonal Corner Rectangle 82"/>
            <p:cNvSpPr/>
            <p:nvPr/>
          </p:nvSpPr>
          <p:spPr>
            <a:xfrm>
              <a:off x="9525000" y="2895600"/>
              <a:ext cx="1676400" cy="6096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STRATEGIES</a:t>
              </a:r>
              <a:endParaRPr lang="en-US" sz="1400" dirty="0">
                <a:latin typeface="Arial Black" pitchFamily="34" charset="0"/>
              </a:endParaRPr>
            </a:p>
          </p:txBody>
        </p:sp>
        <p:cxnSp>
          <p:nvCxnSpPr>
            <p:cNvPr id="36" name="Elbow Connector 72"/>
            <p:cNvCxnSpPr>
              <a:stCxn id="83" idx="2"/>
            </p:cNvCxnSpPr>
            <p:nvPr/>
          </p:nvCxnSpPr>
          <p:spPr>
            <a:xfrm rot="10800000">
              <a:off x="8534400" y="2743200"/>
              <a:ext cx="990600" cy="457200"/>
            </a:xfrm>
            <a:prstGeom prst="bentConnector3">
              <a:avLst>
                <a:gd name="adj1" fmla="val 61022"/>
              </a:avLst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Elbow Connector 37"/>
            <p:cNvCxnSpPr/>
            <p:nvPr/>
          </p:nvCxnSpPr>
          <p:spPr>
            <a:xfrm flipV="1">
              <a:off x="8534400" y="3200400"/>
              <a:ext cx="762000" cy="3048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Elbow Connector 38"/>
            <p:cNvCxnSpPr/>
            <p:nvPr/>
          </p:nvCxnSpPr>
          <p:spPr>
            <a:xfrm>
              <a:off x="8534400" y="1981200"/>
              <a:ext cx="762000" cy="12192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Elbow Connector 39"/>
            <p:cNvCxnSpPr/>
            <p:nvPr/>
          </p:nvCxnSpPr>
          <p:spPr>
            <a:xfrm rot="5400000">
              <a:off x="8001794" y="3352006"/>
              <a:ext cx="1066006" cy="762794"/>
            </a:xfrm>
            <a:prstGeom prst="bentConnector2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Round Diagonal Corner Rectangle 105"/>
            <p:cNvSpPr/>
            <p:nvPr/>
          </p:nvSpPr>
          <p:spPr>
            <a:xfrm>
              <a:off x="13792200" y="2895600"/>
              <a:ext cx="1676400" cy="6096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latin typeface="Arial Black" pitchFamily="34" charset="0"/>
                </a:rPr>
                <a:t>DESIGN DEVELOPMENT</a:t>
              </a:r>
              <a:endParaRPr lang="en-US" sz="1200" dirty="0">
                <a:latin typeface="Arial Black" pitchFamily="34" charset="0"/>
              </a:endParaRPr>
            </a:p>
          </p:txBody>
        </p:sp>
        <p:cxnSp>
          <p:nvCxnSpPr>
            <p:cNvPr id="127" name="Elbow Connector 72"/>
            <p:cNvCxnSpPr/>
            <p:nvPr/>
          </p:nvCxnSpPr>
          <p:spPr>
            <a:xfrm rot="5400000" flipH="1" flipV="1">
              <a:off x="10934700" y="2476500"/>
              <a:ext cx="1219200" cy="228600"/>
            </a:xfrm>
            <a:prstGeom prst="bentConnector2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Elbow Connector 127"/>
            <p:cNvCxnSpPr/>
            <p:nvPr/>
          </p:nvCxnSpPr>
          <p:spPr>
            <a:xfrm flipV="1">
              <a:off x="11049000" y="2743200"/>
              <a:ext cx="762000" cy="4572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Round Diagonal Corner Rectangle 131"/>
            <p:cNvSpPr/>
            <p:nvPr/>
          </p:nvSpPr>
          <p:spPr>
            <a:xfrm>
              <a:off x="11658600" y="3200400"/>
              <a:ext cx="1676400" cy="609600"/>
            </a:xfrm>
            <a:prstGeom prst="round2DiagRect">
              <a:avLst/>
            </a:prstGeom>
            <a:solidFill>
              <a:schemeClr val="tx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SYSTEM OPTIONS</a:t>
              </a:r>
              <a:endParaRPr lang="en-US" sz="1400" dirty="0">
                <a:latin typeface="Arial Black" pitchFamily="34" charset="0"/>
              </a:endParaRPr>
            </a:p>
          </p:txBody>
        </p:sp>
        <p:cxnSp>
          <p:nvCxnSpPr>
            <p:cNvPr id="133" name="Elbow Connector 132"/>
            <p:cNvCxnSpPr/>
            <p:nvPr/>
          </p:nvCxnSpPr>
          <p:spPr>
            <a:xfrm>
              <a:off x="11049000" y="3200400"/>
              <a:ext cx="762000" cy="3048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Elbow Connector 134"/>
            <p:cNvCxnSpPr>
              <a:endCxn id="134" idx="2"/>
            </p:cNvCxnSpPr>
            <p:nvPr/>
          </p:nvCxnSpPr>
          <p:spPr>
            <a:xfrm>
              <a:off x="11201400" y="3200400"/>
              <a:ext cx="457200" cy="10668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Elbow Connector 72"/>
            <p:cNvCxnSpPr/>
            <p:nvPr/>
          </p:nvCxnSpPr>
          <p:spPr>
            <a:xfrm rot="16200000" flipV="1">
              <a:off x="12992100" y="2933700"/>
              <a:ext cx="762000" cy="381000"/>
            </a:xfrm>
            <a:prstGeom prst="bentConnector2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Elbow Connector 158"/>
            <p:cNvCxnSpPr/>
            <p:nvPr/>
          </p:nvCxnSpPr>
          <p:spPr>
            <a:xfrm flipV="1">
              <a:off x="13182600" y="3200400"/>
              <a:ext cx="762000" cy="3048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Elbow Connector 159"/>
            <p:cNvCxnSpPr/>
            <p:nvPr/>
          </p:nvCxnSpPr>
          <p:spPr>
            <a:xfrm>
              <a:off x="13182600" y="1981200"/>
              <a:ext cx="762000" cy="12192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Elbow Connector 39"/>
            <p:cNvCxnSpPr/>
            <p:nvPr/>
          </p:nvCxnSpPr>
          <p:spPr>
            <a:xfrm rot="5400000">
              <a:off x="12649994" y="3352006"/>
              <a:ext cx="1066006" cy="762794"/>
            </a:xfrm>
            <a:prstGeom prst="bentConnector2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Elbow Connector 72"/>
            <p:cNvCxnSpPr>
              <a:endCxn id="76" idx="2"/>
            </p:cNvCxnSpPr>
            <p:nvPr/>
          </p:nvCxnSpPr>
          <p:spPr>
            <a:xfrm rot="5400000" flipH="1" flipV="1">
              <a:off x="15163800" y="2514600"/>
              <a:ext cx="1295400" cy="228600"/>
            </a:xfrm>
            <a:prstGeom prst="bentConnector2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Elbow Connector 167"/>
            <p:cNvCxnSpPr/>
            <p:nvPr/>
          </p:nvCxnSpPr>
          <p:spPr>
            <a:xfrm flipV="1">
              <a:off x="15316200" y="2743200"/>
              <a:ext cx="762000" cy="4572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Elbow Connector 170"/>
            <p:cNvCxnSpPr/>
            <p:nvPr/>
          </p:nvCxnSpPr>
          <p:spPr>
            <a:xfrm>
              <a:off x="15316200" y="3200400"/>
              <a:ext cx="762000" cy="3048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Elbow Connector 172"/>
            <p:cNvCxnSpPr/>
            <p:nvPr/>
          </p:nvCxnSpPr>
          <p:spPr>
            <a:xfrm rot="16200000" flipH="1">
              <a:off x="15392400" y="3733800"/>
              <a:ext cx="838200" cy="228600"/>
            </a:xfrm>
            <a:prstGeom prst="bentConnector2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Elbow Connector 72"/>
            <p:cNvCxnSpPr/>
            <p:nvPr/>
          </p:nvCxnSpPr>
          <p:spPr>
            <a:xfrm rot="16200000" flipV="1">
              <a:off x="17259300" y="2933700"/>
              <a:ext cx="762000" cy="381000"/>
            </a:xfrm>
            <a:prstGeom prst="bentConnector2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Elbow Connector 174"/>
            <p:cNvCxnSpPr/>
            <p:nvPr/>
          </p:nvCxnSpPr>
          <p:spPr>
            <a:xfrm flipV="1">
              <a:off x="17449800" y="3200400"/>
              <a:ext cx="762000" cy="3048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Elbow Connector 175"/>
            <p:cNvCxnSpPr/>
            <p:nvPr/>
          </p:nvCxnSpPr>
          <p:spPr>
            <a:xfrm>
              <a:off x="17449800" y="1981200"/>
              <a:ext cx="1524000" cy="1219200"/>
            </a:xfrm>
            <a:prstGeom prst="bentConnector3">
              <a:avLst>
                <a:gd name="adj1" fmla="val 24925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Elbow Connector 39"/>
            <p:cNvCxnSpPr/>
            <p:nvPr/>
          </p:nvCxnSpPr>
          <p:spPr>
            <a:xfrm rot="5400000">
              <a:off x="16917194" y="3352006"/>
              <a:ext cx="1066006" cy="762794"/>
            </a:xfrm>
            <a:prstGeom prst="bentConnector2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Round Diagonal Corner Rectangle 76"/>
            <p:cNvSpPr/>
            <p:nvPr/>
          </p:nvSpPr>
          <p:spPr>
            <a:xfrm>
              <a:off x="18516600" y="2895600"/>
              <a:ext cx="1676400" cy="6096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FINAL DESIGN</a:t>
              </a:r>
              <a:endParaRPr lang="en-US" sz="1400" dirty="0">
                <a:latin typeface="Arial Black" pitchFamily="34" charset="0"/>
              </a:endParaRPr>
            </a:p>
          </p:txBody>
        </p:sp>
        <p:cxnSp>
          <p:nvCxnSpPr>
            <p:cNvPr id="87" name="Elbow Connector 72"/>
            <p:cNvCxnSpPr/>
            <p:nvPr/>
          </p:nvCxnSpPr>
          <p:spPr>
            <a:xfrm rot="5400000" flipH="1" flipV="1">
              <a:off x="19926300" y="2476500"/>
              <a:ext cx="1219200" cy="228600"/>
            </a:xfrm>
            <a:prstGeom prst="bentConnector2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Elbow Connector 87"/>
            <p:cNvCxnSpPr/>
            <p:nvPr/>
          </p:nvCxnSpPr>
          <p:spPr>
            <a:xfrm flipV="1">
              <a:off x="20040600" y="2743200"/>
              <a:ext cx="762000" cy="4572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Elbow Connector 90"/>
            <p:cNvCxnSpPr/>
            <p:nvPr/>
          </p:nvCxnSpPr>
          <p:spPr>
            <a:xfrm>
              <a:off x="20040600" y="3200400"/>
              <a:ext cx="762000" cy="3048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Elbow Connector 94"/>
            <p:cNvCxnSpPr/>
            <p:nvPr/>
          </p:nvCxnSpPr>
          <p:spPr>
            <a:xfrm>
              <a:off x="20193000" y="3200400"/>
              <a:ext cx="457200" cy="1066800"/>
            </a:xfrm>
            <a:prstGeom prst="bentConnector3">
              <a:avLst>
                <a:gd name="adj1" fmla="val 47015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Round Diagonal Corner Rectangle 133"/>
            <p:cNvSpPr/>
            <p:nvPr/>
          </p:nvSpPr>
          <p:spPr>
            <a:xfrm>
              <a:off x="11658600" y="3962400"/>
              <a:ext cx="1676400" cy="609600"/>
            </a:xfrm>
            <a:prstGeom prst="round2DiagRect">
              <a:avLst/>
            </a:prstGeom>
            <a:solidFill>
              <a:schemeClr val="tx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latin typeface="Arial Black" pitchFamily="34" charset="0"/>
                </a:rPr>
                <a:t>CONSTRUCTION CONCERNS</a:t>
              </a:r>
            </a:p>
          </p:txBody>
        </p:sp>
        <p:sp>
          <p:nvSpPr>
            <p:cNvPr id="72" name="Round Diagonal Corner Rectangle 71"/>
            <p:cNvSpPr/>
            <p:nvPr/>
          </p:nvSpPr>
          <p:spPr>
            <a:xfrm>
              <a:off x="11658600" y="1676400"/>
              <a:ext cx="1676400" cy="6096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DESIGN</a:t>
              </a:r>
            </a:p>
            <a:p>
              <a:pPr algn="ctr"/>
              <a:r>
                <a:rPr lang="en-US" sz="1400" dirty="0" smtClean="0">
                  <a:latin typeface="Arial Black" pitchFamily="34" charset="0"/>
                </a:rPr>
                <a:t>SCHEME</a:t>
              </a:r>
              <a:endParaRPr lang="en-US" sz="1400" dirty="0">
                <a:latin typeface="Arial Black" pitchFamily="34" charset="0"/>
              </a:endParaRPr>
            </a:p>
          </p:txBody>
        </p:sp>
        <p:sp>
          <p:nvSpPr>
            <p:cNvPr id="74" name="Round Diagonal Corner Rectangle 73"/>
            <p:cNvSpPr/>
            <p:nvPr/>
          </p:nvSpPr>
          <p:spPr>
            <a:xfrm>
              <a:off x="11658600" y="2438400"/>
              <a:ext cx="1676400" cy="6096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DAYLIGHTING</a:t>
              </a:r>
              <a:endParaRPr lang="en-US" sz="1400" dirty="0">
                <a:latin typeface="Arial Black" pitchFamily="34" charset="0"/>
              </a:endParaRPr>
            </a:p>
          </p:txBody>
        </p:sp>
        <p:sp>
          <p:nvSpPr>
            <p:cNvPr id="76" name="Round Diagonal Corner Rectangle 75"/>
            <p:cNvSpPr/>
            <p:nvPr/>
          </p:nvSpPr>
          <p:spPr>
            <a:xfrm>
              <a:off x="15925800" y="1676400"/>
              <a:ext cx="1676400" cy="6096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FACADE &amp; KEY SPACES</a:t>
              </a:r>
              <a:endParaRPr lang="en-US" sz="1400" dirty="0">
                <a:latin typeface="Arial Black" pitchFamily="34" charset="0"/>
              </a:endParaRPr>
            </a:p>
          </p:txBody>
        </p:sp>
        <p:sp>
          <p:nvSpPr>
            <p:cNvPr id="78" name="Round Diagonal Corner Rectangle 77"/>
            <p:cNvSpPr/>
            <p:nvPr/>
          </p:nvSpPr>
          <p:spPr>
            <a:xfrm>
              <a:off x="15925800" y="2438400"/>
              <a:ext cx="1676400" cy="609600"/>
            </a:xfrm>
            <a:prstGeom prst="round2DiagRect">
              <a:avLst/>
            </a:prstGeom>
            <a:solidFill>
              <a:schemeClr val="tx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sz="1200" dirty="0" smtClean="0">
                  <a:solidFill>
                    <a:prstClr val="white"/>
                  </a:solidFill>
                  <a:latin typeface="Arial Black" pitchFamily="34" charset="0"/>
                </a:rPr>
                <a:t>SYSTEM DESIGN &amp; MODELING</a:t>
              </a:r>
              <a:endParaRPr lang="en-US" sz="1200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79" name="Round Diagonal Corner Rectangle 78"/>
            <p:cNvSpPr/>
            <p:nvPr/>
          </p:nvSpPr>
          <p:spPr>
            <a:xfrm>
              <a:off x="15925800" y="3200400"/>
              <a:ext cx="1676400" cy="609600"/>
            </a:xfrm>
            <a:prstGeom prst="round2DiagRect">
              <a:avLst/>
            </a:prstGeom>
            <a:solidFill>
              <a:schemeClr val="tx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latin typeface="Arial Black" pitchFamily="34" charset="0"/>
                </a:rPr>
                <a:t>COST/ CONSTRUCTION PHASING</a:t>
              </a:r>
              <a:endParaRPr lang="en-US" sz="1200" dirty="0">
                <a:latin typeface="Arial Black" pitchFamily="34" charset="0"/>
              </a:endParaRPr>
            </a:p>
          </p:txBody>
        </p:sp>
        <p:sp>
          <p:nvSpPr>
            <p:cNvPr id="80" name="Round Diagonal Corner Rectangle 79"/>
            <p:cNvSpPr/>
            <p:nvPr/>
          </p:nvSpPr>
          <p:spPr>
            <a:xfrm>
              <a:off x="15925800" y="3962400"/>
              <a:ext cx="1676400" cy="609600"/>
            </a:xfrm>
            <a:prstGeom prst="round2DiagRect">
              <a:avLst/>
            </a:prstGeom>
            <a:solidFill>
              <a:schemeClr val="tx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SITE</a:t>
              </a:r>
              <a:endParaRPr lang="en-US" sz="1400" dirty="0">
                <a:latin typeface="Arial Black" pitchFamily="34" charset="0"/>
              </a:endParaRPr>
            </a:p>
          </p:txBody>
        </p:sp>
        <p:sp>
          <p:nvSpPr>
            <p:cNvPr id="81" name="Round Diagonal Corner Rectangle 80"/>
            <p:cNvSpPr/>
            <p:nvPr/>
          </p:nvSpPr>
          <p:spPr>
            <a:xfrm>
              <a:off x="20650200" y="1676400"/>
              <a:ext cx="1676400" cy="6096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DAYLIGHTING</a:t>
              </a:r>
              <a:endParaRPr lang="en-US" sz="1400" dirty="0">
                <a:latin typeface="Arial Black" pitchFamily="34" charset="0"/>
              </a:endParaRPr>
            </a:p>
          </p:txBody>
        </p:sp>
        <p:sp>
          <p:nvSpPr>
            <p:cNvPr id="82" name="Round Diagonal Corner Rectangle 81"/>
            <p:cNvSpPr/>
            <p:nvPr/>
          </p:nvSpPr>
          <p:spPr>
            <a:xfrm>
              <a:off x="20650200" y="2438400"/>
              <a:ext cx="1676400" cy="609600"/>
            </a:xfrm>
            <a:prstGeom prst="round2DiagRect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sz="1200" dirty="0" smtClean="0">
                  <a:solidFill>
                    <a:prstClr val="white"/>
                  </a:solidFill>
                  <a:latin typeface="Arial Black" pitchFamily="34" charset="0"/>
                </a:rPr>
                <a:t>BIM CONSTRUCTION</a:t>
              </a:r>
              <a:endParaRPr lang="en-US" sz="1200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84" name="Round Diagonal Corner Rectangle 83"/>
            <p:cNvSpPr/>
            <p:nvPr/>
          </p:nvSpPr>
          <p:spPr>
            <a:xfrm>
              <a:off x="20650200" y="3200400"/>
              <a:ext cx="1676400" cy="609600"/>
            </a:xfrm>
            <a:prstGeom prst="round2DiagRect">
              <a:avLst/>
            </a:prstGeom>
            <a:solidFill>
              <a:schemeClr val="tx1"/>
            </a:solidFill>
            <a:ln w="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sz="1200" dirty="0" smtClean="0">
                  <a:solidFill>
                    <a:prstClr val="white"/>
                  </a:solidFill>
                  <a:latin typeface="Arial Black" pitchFamily="34" charset="0"/>
                </a:rPr>
                <a:t>SYSTEM OPTIMIZATION</a:t>
              </a:r>
              <a:endParaRPr lang="en-US" sz="1200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85" name="Round Diagonal Corner Rectangle 84"/>
            <p:cNvSpPr/>
            <p:nvPr/>
          </p:nvSpPr>
          <p:spPr>
            <a:xfrm>
              <a:off x="20650200" y="3962400"/>
              <a:ext cx="1676400" cy="609600"/>
            </a:xfrm>
            <a:prstGeom prst="round2DiagRect">
              <a:avLst/>
            </a:prstGeom>
            <a:solidFill>
              <a:schemeClr val="tx1"/>
            </a:solidFill>
            <a:ln w="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sz="1400" dirty="0" smtClean="0">
                  <a:solidFill>
                    <a:prstClr val="white"/>
                  </a:solidFill>
                  <a:latin typeface="Arial Black" pitchFamily="34" charset="0"/>
                </a:rPr>
                <a:t>NOTATBLE ASPECTS</a:t>
              </a:r>
              <a:endParaRPr lang="en-US" sz="1400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876800" y="3429000"/>
            <a:ext cx="17449800" cy="2514600"/>
            <a:chOff x="4876800" y="1676400"/>
            <a:chExt cx="17449800" cy="2895600"/>
          </a:xfrm>
        </p:grpSpPr>
        <p:sp>
          <p:nvSpPr>
            <p:cNvPr id="63" name="Round Diagonal Corner Rectangle 62"/>
            <p:cNvSpPr/>
            <p:nvPr/>
          </p:nvSpPr>
          <p:spPr>
            <a:xfrm>
              <a:off x="7010400" y="1676400"/>
              <a:ext cx="1676400" cy="6096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GIS</a:t>
              </a:r>
              <a:endParaRPr lang="en-US" sz="1400" dirty="0">
                <a:latin typeface="Arial Black" pitchFamily="34" charset="0"/>
              </a:endParaRPr>
            </a:p>
          </p:txBody>
        </p:sp>
        <p:sp>
          <p:nvSpPr>
            <p:cNvPr id="64" name="Round Diagonal Corner Rectangle 63"/>
            <p:cNvSpPr/>
            <p:nvPr/>
          </p:nvSpPr>
          <p:spPr>
            <a:xfrm>
              <a:off x="4876800" y="2895600"/>
              <a:ext cx="1676400" cy="6096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PROTOTYPE</a:t>
              </a:r>
              <a:endParaRPr lang="en-US" sz="1400" dirty="0">
                <a:latin typeface="Arial Black" pitchFamily="34" charset="0"/>
              </a:endParaRPr>
            </a:p>
          </p:txBody>
        </p:sp>
        <p:cxnSp>
          <p:nvCxnSpPr>
            <p:cNvPr id="65" name="Elbow Connector 72"/>
            <p:cNvCxnSpPr>
              <a:endCxn id="63" idx="2"/>
            </p:cNvCxnSpPr>
            <p:nvPr/>
          </p:nvCxnSpPr>
          <p:spPr>
            <a:xfrm rot="5400000" flipH="1" flipV="1">
              <a:off x="6286500" y="2476500"/>
              <a:ext cx="1219200" cy="228600"/>
            </a:xfrm>
            <a:prstGeom prst="bentConnector2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Elbow Connector 65"/>
            <p:cNvCxnSpPr/>
            <p:nvPr/>
          </p:nvCxnSpPr>
          <p:spPr>
            <a:xfrm flipV="1">
              <a:off x="6400800" y="2743200"/>
              <a:ext cx="762000" cy="4572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Round Diagonal Corner Rectangle 66"/>
            <p:cNvSpPr/>
            <p:nvPr/>
          </p:nvSpPr>
          <p:spPr>
            <a:xfrm>
              <a:off x="7010400" y="2438400"/>
              <a:ext cx="1676400" cy="6096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i="1" dirty="0" smtClean="0">
                  <a:latin typeface="Arial Black" pitchFamily="34" charset="0"/>
                </a:rPr>
                <a:t>HAND SCKETCHES</a:t>
              </a:r>
              <a:endParaRPr lang="en-US" sz="1400" i="1" dirty="0">
                <a:latin typeface="Arial Black" pitchFamily="34" charset="0"/>
              </a:endParaRPr>
            </a:p>
          </p:txBody>
        </p:sp>
        <p:sp>
          <p:nvSpPr>
            <p:cNvPr id="68" name="Round Diagonal Corner Rectangle 67"/>
            <p:cNvSpPr/>
            <p:nvPr/>
          </p:nvSpPr>
          <p:spPr>
            <a:xfrm>
              <a:off x="7010400" y="3200400"/>
              <a:ext cx="1676400" cy="609600"/>
            </a:xfrm>
            <a:prstGeom prst="round2DiagRect">
              <a:avLst/>
            </a:prstGeom>
            <a:solidFill>
              <a:schemeClr val="tx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IES VE</a:t>
              </a:r>
              <a:endParaRPr lang="en-US" sz="1400" dirty="0">
                <a:latin typeface="Arial Black" pitchFamily="34" charset="0"/>
              </a:endParaRPr>
            </a:p>
          </p:txBody>
        </p:sp>
        <p:cxnSp>
          <p:nvCxnSpPr>
            <p:cNvPr id="69" name="Elbow Connector 68"/>
            <p:cNvCxnSpPr/>
            <p:nvPr/>
          </p:nvCxnSpPr>
          <p:spPr>
            <a:xfrm>
              <a:off x="6400800" y="3200400"/>
              <a:ext cx="762000" cy="3048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Elbow Connector 70"/>
            <p:cNvCxnSpPr>
              <a:stCxn id="64" idx="0"/>
              <a:endCxn id="70" idx="2"/>
            </p:cNvCxnSpPr>
            <p:nvPr/>
          </p:nvCxnSpPr>
          <p:spPr>
            <a:xfrm>
              <a:off x="6553200" y="3200400"/>
              <a:ext cx="457200" cy="10668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Round Diagonal Corner Rectangle 74"/>
            <p:cNvSpPr/>
            <p:nvPr/>
          </p:nvSpPr>
          <p:spPr>
            <a:xfrm>
              <a:off x="9525000" y="2895600"/>
              <a:ext cx="1676400" cy="6096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STRATEGIES</a:t>
              </a:r>
              <a:endParaRPr lang="en-US" sz="1400" dirty="0">
                <a:latin typeface="Arial Black" pitchFamily="34" charset="0"/>
              </a:endParaRPr>
            </a:p>
          </p:txBody>
        </p:sp>
        <p:cxnSp>
          <p:nvCxnSpPr>
            <p:cNvPr id="86" name="Elbow Connector 72"/>
            <p:cNvCxnSpPr>
              <a:stCxn id="75" idx="2"/>
            </p:cNvCxnSpPr>
            <p:nvPr/>
          </p:nvCxnSpPr>
          <p:spPr>
            <a:xfrm rot="10800000">
              <a:off x="8534400" y="2743200"/>
              <a:ext cx="990600" cy="457200"/>
            </a:xfrm>
            <a:prstGeom prst="bentConnector3">
              <a:avLst>
                <a:gd name="adj1" fmla="val 61022"/>
              </a:avLst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Elbow Connector 88"/>
            <p:cNvCxnSpPr/>
            <p:nvPr/>
          </p:nvCxnSpPr>
          <p:spPr>
            <a:xfrm flipV="1">
              <a:off x="8534400" y="3200400"/>
              <a:ext cx="762000" cy="3048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Elbow Connector 89"/>
            <p:cNvCxnSpPr/>
            <p:nvPr/>
          </p:nvCxnSpPr>
          <p:spPr>
            <a:xfrm>
              <a:off x="8534400" y="1981200"/>
              <a:ext cx="762000" cy="12192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Elbow Connector 39"/>
            <p:cNvCxnSpPr/>
            <p:nvPr/>
          </p:nvCxnSpPr>
          <p:spPr>
            <a:xfrm rot="5400000">
              <a:off x="8001794" y="3352006"/>
              <a:ext cx="1066006" cy="762794"/>
            </a:xfrm>
            <a:prstGeom prst="bentConnector2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Round Diagonal Corner Rectangle 92"/>
            <p:cNvSpPr/>
            <p:nvPr/>
          </p:nvSpPr>
          <p:spPr>
            <a:xfrm>
              <a:off x="13792200" y="2895600"/>
              <a:ext cx="1676400" cy="6096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latin typeface="Arial Black" pitchFamily="34" charset="0"/>
                </a:rPr>
                <a:t>DESIGN DEVELOPMENT</a:t>
              </a:r>
              <a:endParaRPr lang="en-US" sz="1200" dirty="0">
                <a:latin typeface="Arial Black" pitchFamily="34" charset="0"/>
              </a:endParaRPr>
            </a:p>
          </p:txBody>
        </p:sp>
        <p:cxnSp>
          <p:nvCxnSpPr>
            <p:cNvPr id="94" name="Elbow Connector 72"/>
            <p:cNvCxnSpPr/>
            <p:nvPr/>
          </p:nvCxnSpPr>
          <p:spPr>
            <a:xfrm rot="5400000" flipH="1" flipV="1">
              <a:off x="10934700" y="2476500"/>
              <a:ext cx="1219200" cy="228600"/>
            </a:xfrm>
            <a:prstGeom prst="bentConnector2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Elbow Connector 95"/>
            <p:cNvCxnSpPr/>
            <p:nvPr/>
          </p:nvCxnSpPr>
          <p:spPr>
            <a:xfrm flipV="1">
              <a:off x="11049000" y="2743200"/>
              <a:ext cx="762000" cy="4572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Round Diagonal Corner Rectangle 96"/>
            <p:cNvSpPr/>
            <p:nvPr/>
          </p:nvSpPr>
          <p:spPr>
            <a:xfrm>
              <a:off x="11658600" y="3200400"/>
              <a:ext cx="1676400" cy="609600"/>
            </a:xfrm>
            <a:prstGeom prst="round2DiagRect">
              <a:avLst/>
            </a:prstGeom>
            <a:solidFill>
              <a:schemeClr val="tx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IES VE</a:t>
              </a:r>
              <a:endParaRPr lang="en-US" sz="1400" dirty="0">
                <a:latin typeface="Arial Black" pitchFamily="34" charset="0"/>
              </a:endParaRPr>
            </a:p>
          </p:txBody>
        </p:sp>
        <p:cxnSp>
          <p:nvCxnSpPr>
            <p:cNvPr id="98" name="Elbow Connector 97"/>
            <p:cNvCxnSpPr/>
            <p:nvPr/>
          </p:nvCxnSpPr>
          <p:spPr>
            <a:xfrm>
              <a:off x="11049000" y="3200400"/>
              <a:ext cx="762000" cy="3048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Elbow Connector 98"/>
            <p:cNvCxnSpPr>
              <a:endCxn id="118" idx="2"/>
            </p:cNvCxnSpPr>
            <p:nvPr/>
          </p:nvCxnSpPr>
          <p:spPr>
            <a:xfrm>
              <a:off x="11201400" y="3200400"/>
              <a:ext cx="457200" cy="10668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Elbow Connector 72"/>
            <p:cNvCxnSpPr/>
            <p:nvPr/>
          </p:nvCxnSpPr>
          <p:spPr>
            <a:xfrm rot="16200000" flipV="1">
              <a:off x="12992100" y="2933700"/>
              <a:ext cx="762000" cy="381000"/>
            </a:xfrm>
            <a:prstGeom prst="bentConnector2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Elbow Connector 100"/>
            <p:cNvCxnSpPr/>
            <p:nvPr/>
          </p:nvCxnSpPr>
          <p:spPr>
            <a:xfrm flipV="1">
              <a:off x="13182600" y="3200400"/>
              <a:ext cx="762000" cy="3048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Elbow Connector 101"/>
            <p:cNvCxnSpPr/>
            <p:nvPr/>
          </p:nvCxnSpPr>
          <p:spPr>
            <a:xfrm>
              <a:off x="13182600" y="1981200"/>
              <a:ext cx="762000" cy="12192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Elbow Connector 39"/>
            <p:cNvCxnSpPr/>
            <p:nvPr/>
          </p:nvCxnSpPr>
          <p:spPr>
            <a:xfrm rot="5400000">
              <a:off x="12649994" y="3352006"/>
              <a:ext cx="1066006" cy="762794"/>
            </a:xfrm>
            <a:prstGeom prst="bentConnector2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Elbow Connector 72"/>
            <p:cNvCxnSpPr>
              <a:endCxn id="121" idx="2"/>
            </p:cNvCxnSpPr>
            <p:nvPr/>
          </p:nvCxnSpPr>
          <p:spPr>
            <a:xfrm rot="5400000" flipH="1" flipV="1">
              <a:off x="15163800" y="2514600"/>
              <a:ext cx="1295400" cy="228600"/>
            </a:xfrm>
            <a:prstGeom prst="bentConnector2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Elbow Connector 104"/>
            <p:cNvCxnSpPr/>
            <p:nvPr/>
          </p:nvCxnSpPr>
          <p:spPr>
            <a:xfrm flipV="1">
              <a:off x="15316200" y="2743200"/>
              <a:ext cx="762000" cy="4572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Elbow Connector 106"/>
            <p:cNvCxnSpPr/>
            <p:nvPr/>
          </p:nvCxnSpPr>
          <p:spPr>
            <a:xfrm>
              <a:off x="15316200" y="3200400"/>
              <a:ext cx="762000" cy="3048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Elbow Connector 172"/>
            <p:cNvCxnSpPr/>
            <p:nvPr/>
          </p:nvCxnSpPr>
          <p:spPr>
            <a:xfrm rot="16200000" flipH="1">
              <a:off x="15392400" y="3733800"/>
              <a:ext cx="838200" cy="228600"/>
            </a:xfrm>
            <a:prstGeom prst="bentConnector2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Elbow Connector 72"/>
            <p:cNvCxnSpPr/>
            <p:nvPr/>
          </p:nvCxnSpPr>
          <p:spPr>
            <a:xfrm rot="16200000" flipV="1">
              <a:off x="17259300" y="2933700"/>
              <a:ext cx="762000" cy="381000"/>
            </a:xfrm>
            <a:prstGeom prst="bentConnector2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Elbow Connector 109"/>
            <p:cNvCxnSpPr/>
            <p:nvPr/>
          </p:nvCxnSpPr>
          <p:spPr>
            <a:xfrm flipV="1">
              <a:off x="17449800" y="3200400"/>
              <a:ext cx="762000" cy="3048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Elbow Connector 110"/>
            <p:cNvCxnSpPr/>
            <p:nvPr/>
          </p:nvCxnSpPr>
          <p:spPr>
            <a:xfrm>
              <a:off x="17449800" y="1981200"/>
              <a:ext cx="1524000" cy="1219200"/>
            </a:xfrm>
            <a:prstGeom prst="bentConnector3">
              <a:avLst>
                <a:gd name="adj1" fmla="val 24925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Elbow Connector 39"/>
            <p:cNvCxnSpPr/>
            <p:nvPr/>
          </p:nvCxnSpPr>
          <p:spPr>
            <a:xfrm rot="5400000">
              <a:off x="16917194" y="3352006"/>
              <a:ext cx="1066006" cy="762794"/>
            </a:xfrm>
            <a:prstGeom prst="bentConnector2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Round Diagonal Corner Rectangle 112"/>
            <p:cNvSpPr/>
            <p:nvPr/>
          </p:nvSpPr>
          <p:spPr>
            <a:xfrm>
              <a:off x="18516600" y="2895600"/>
              <a:ext cx="1676400" cy="6096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FINAL DESIGN</a:t>
              </a:r>
              <a:endParaRPr lang="en-US" sz="1400" dirty="0">
                <a:latin typeface="Arial Black" pitchFamily="34" charset="0"/>
              </a:endParaRPr>
            </a:p>
          </p:txBody>
        </p:sp>
        <p:cxnSp>
          <p:nvCxnSpPr>
            <p:cNvPr id="114" name="Elbow Connector 72"/>
            <p:cNvCxnSpPr/>
            <p:nvPr/>
          </p:nvCxnSpPr>
          <p:spPr>
            <a:xfrm rot="5400000" flipH="1" flipV="1">
              <a:off x="19926300" y="2476500"/>
              <a:ext cx="1219200" cy="228600"/>
            </a:xfrm>
            <a:prstGeom prst="bentConnector2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Elbow Connector 114"/>
            <p:cNvCxnSpPr/>
            <p:nvPr/>
          </p:nvCxnSpPr>
          <p:spPr>
            <a:xfrm flipV="1">
              <a:off x="20040600" y="2743200"/>
              <a:ext cx="762000" cy="4572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Elbow Connector 115"/>
            <p:cNvCxnSpPr/>
            <p:nvPr/>
          </p:nvCxnSpPr>
          <p:spPr>
            <a:xfrm>
              <a:off x="20040600" y="3200400"/>
              <a:ext cx="762000" cy="30480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Elbow Connector 116"/>
            <p:cNvCxnSpPr/>
            <p:nvPr/>
          </p:nvCxnSpPr>
          <p:spPr>
            <a:xfrm>
              <a:off x="20193000" y="3200400"/>
              <a:ext cx="457200" cy="1066800"/>
            </a:xfrm>
            <a:prstGeom prst="bentConnector3">
              <a:avLst>
                <a:gd name="adj1" fmla="val 47015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Round Diagonal Corner Rectangle 117"/>
            <p:cNvSpPr/>
            <p:nvPr/>
          </p:nvSpPr>
          <p:spPr>
            <a:xfrm>
              <a:off x="11658600" y="3962400"/>
              <a:ext cx="1676400" cy="609600"/>
            </a:xfrm>
            <a:prstGeom prst="round2DiagRect">
              <a:avLst/>
            </a:prstGeom>
            <a:solidFill>
              <a:schemeClr val="tx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latin typeface="Arial Black" pitchFamily="34" charset="0"/>
                </a:rPr>
                <a:t>REVIT</a:t>
              </a:r>
            </a:p>
          </p:txBody>
        </p:sp>
        <p:sp>
          <p:nvSpPr>
            <p:cNvPr id="119" name="Round Diagonal Corner Rectangle 118"/>
            <p:cNvSpPr/>
            <p:nvPr/>
          </p:nvSpPr>
          <p:spPr>
            <a:xfrm>
              <a:off x="11658600" y="1676400"/>
              <a:ext cx="1676400" cy="6096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REVIT</a:t>
              </a:r>
              <a:endParaRPr lang="en-US" sz="1400" dirty="0">
                <a:latin typeface="Arial Black" pitchFamily="34" charset="0"/>
              </a:endParaRPr>
            </a:p>
          </p:txBody>
        </p:sp>
        <p:sp>
          <p:nvSpPr>
            <p:cNvPr id="120" name="Round Diagonal Corner Rectangle 119"/>
            <p:cNvSpPr/>
            <p:nvPr/>
          </p:nvSpPr>
          <p:spPr>
            <a:xfrm>
              <a:off x="11658600" y="2438400"/>
              <a:ext cx="1676400" cy="6096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AGI</a:t>
              </a:r>
              <a:endParaRPr lang="en-US" sz="1400" dirty="0">
                <a:latin typeface="Arial Black" pitchFamily="34" charset="0"/>
              </a:endParaRPr>
            </a:p>
          </p:txBody>
        </p:sp>
        <p:sp>
          <p:nvSpPr>
            <p:cNvPr id="121" name="Round Diagonal Corner Rectangle 120"/>
            <p:cNvSpPr/>
            <p:nvPr/>
          </p:nvSpPr>
          <p:spPr>
            <a:xfrm>
              <a:off x="15925800" y="1676400"/>
              <a:ext cx="1676400" cy="6096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REVIT</a:t>
              </a:r>
              <a:endParaRPr lang="en-US" sz="1400" dirty="0">
                <a:latin typeface="Arial Black" pitchFamily="34" charset="0"/>
              </a:endParaRPr>
            </a:p>
          </p:txBody>
        </p:sp>
        <p:sp>
          <p:nvSpPr>
            <p:cNvPr id="122" name="Round Diagonal Corner Rectangle 121"/>
            <p:cNvSpPr/>
            <p:nvPr/>
          </p:nvSpPr>
          <p:spPr>
            <a:xfrm>
              <a:off x="15925800" y="2438400"/>
              <a:ext cx="1676400" cy="609600"/>
            </a:xfrm>
            <a:prstGeom prst="round2DiagRect">
              <a:avLst/>
            </a:prstGeom>
            <a:solidFill>
              <a:schemeClr val="tx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sz="1200" dirty="0" smtClean="0">
                  <a:solidFill>
                    <a:prstClr val="white"/>
                  </a:solidFill>
                  <a:latin typeface="Arial Black" pitchFamily="34" charset="0"/>
                </a:rPr>
                <a:t>REVIT MEP/STR.</a:t>
              </a:r>
            </a:p>
            <a:p>
              <a:pPr lvl="0" algn="ctr"/>
              <a:r>
                <a:rPr lang="en-US" sz="1200" dirty="0" smtClean="0">
                  <a:solidFill>
                    <a:prstClr val="white"/>
                  </a:solidFill>
                  <a:latin typeface="Arial Black" pitchFamily="34" charset="0"/>
                </a:rPr>
                <a:t>RAM</a:t>
              </a:r>
              <a:endParaRPr lang="en-US" sz="1200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123" name="Round Diagonal Corner Rectangle 122"/>
            <p:cNvSpPr/>
            <p:nvPr/>
          </p:nvSpPr>
          <p:spPr>
            <a:xfrm>
              <a:off x="15925800" y="3200400"/>
              <a:ext cx="1676400" cy="609600"/>
            </a:xfrm>
            <a:prstGeom prst="round2DiagRect">
              <a:avLst/>
            </a:prstGeom>
            <a:solidFill>
              <a:schemeClr val="tx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latin typeface="Arial Black" pitchFamily="34" charset="0"/>
                </a:rPr>
                <a:t>REVIT-EXCEL</a:t>
              </a:r>
            </a:p>
            <a:p>
              <a:pPr algn="ctr"/>
              <a:r>
                <a:rPr lang="en-US" sz="1200" dirty="0" smtClean="0">
                  <a:latin typeface="Arial Black" pitchFamily="34" charset="0"/>
                </a:rPr>
                <a:t>RS MEANS</a:t>
              </a:r>
              <a:endParaRPr lang="en-US" sz="1200" dirty="0">
                <a:latin typeface="Arial Black" pitchFamily="34" charset="0"/>
              </a:endParaRPr>
            </a:p>
          </p:txBody>
        </p:sp>
        <p:sp>
          <p:nvSpPr>
            <p:cNvPr id="124" name="Round Diagonal Corner Rectangle 123"/>
            <p:cNvSpPr/>
            <p:nvPr/>
          </p:nvSpPr>
          <p:spPr>
            <a:xfrm>
              <a:off x="15925800" y="3962400"/>
              <a:ext cx="1676400" cy="609600"/>
            </a:xfrm>
            <a:prstGeom prst="round2DiagRect">
              <a:avLst/>
            </a:prstGeom>
            <a:solidFill>
              <a:schemeClr val="tx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GIS </a:t>
              </a:r>
            </a:p>
            <a:p>
              <a:pPr algn="ctr"/>
              <a:r>
                <a:rPr lang="en-US" sz="1400" dirty="0" smtClean="0">
                  <a:latin typeface="Arial Black" pitchFamily="34" charset="0"/>
                </a:rPr>
                <a:t>AUTOCAD</a:t>
              </a:r>
              <a:endParaRPr lang="en-US" sz="1400" dirty="0">
                <a:latin typeface="Arial Black" pitchFamily="34" charset="0"/>
              </a:endParaRPr>
            </a:p>
          </p:txBody>
        </p:sp>
        <p:sp>
          <p:nvSpPr>
            <p:cNvPr id="125" name="Round Diagonal Corner Rectangle 124"/>
            <p:cNvSpPr/>
            <p:nvPr/>
          </p:nvSpPr>
          <p:spPr>
            <a:xfrm>
              <a:off x="20650200" y="1676400"/>
              <a:ext cx="1676400" cy="6096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AGI</a:t>
              </a:r>
              <a:endParaRPr lang="en-US" sz="1400" dirty="0">
                <a:latin typeface="Arial Black" pitchFamily="34" charset="0"/>
              </a:endParaRPr>
            </a:p>
          </p:txBody>
        </p:sp>
        <p:sp>
          <p:nvSpPr>
            <p:cNvPr id="126" name="Round Diagonal Corner Rectangle 125"/>
            <p:cNvSpPr/>
            <p:nvPr/>
          </p:nvSpPr>
          <p:spPr>
            <a:xfrm>
              <a:off x="20650200" y="2438400"/>
              <a:ext cx="1676400" cy="609600"/>
            </a:xfrm>
            <a:prstGeom prst="round2DiagRect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sz="1100" dirty="0" smtClean="0">
                  <a:solidFill>
                    <a:prstClr val="white"/>
                  </a:solidFill>
                  <a:latin typeface="Arial Black" pitchFamily="34" charset="0"/>
                </a:rPr>
                <a:t>NAVIS WORKS</a:t>
              </a:r>
            </a:p>
            <a:p>
              <a:pPr lvl="0" algn="ctr"/>
              <a:r>
                <a:rPr lang="en-US" sz="1100" dirty="0" smtClean="0">
                  <a:solidFill>
                    <a:prstClr val="white"/>
                  </a:solidFill>
                  <a:latin typeface="Arial Black" pitchFamily="34" charset="0"/>
                </a:rPr>
                <a:t>MSP &amp; REVIT</a:t>
              </a:r>
              <a:endParaRPr lang="en-US" sz="1100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129" name="Round Diagonal Corner Rectangle 128"/>
            <p:cNvSpPr/>
            <p:nvPr/>
          </p:nvSpPr>
          <p:spPr>
            <a:xfrm>
              <a:off x="20650200" y="3200400"/>
              <a:ext cx="1676400" cy="609600"/>
            </a:xfrm>
            <a:prstGeom prst="round2DiagRect">
              <a:avLst/>
            </a:prstGeom>
            <a:solidFill>
              <a:schemeClr val="tx1"/>
            </a:solidFill>
            <a:ln w="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sz="1200" dirty="0" smtClean="0">
                  <a:solidFill>
                    <a:prstClr val="white"/>
                  </a:solidFill>
                  <a:latin typeface="Arial Black" pitchFamily="34" charset="0"/>
                </a:rPr>
                <a:t>REVIT STRUCT</a:t>
              </a:r>
            </a:p>
            <a:p>
              <a:pPr lvl="0" algn="ctr"/>
              <a:r>
                <a:rPr lang="en-US" sz="1200" dirty="0" smtClean="0">
                  <a:solidFill>
                    <a:prstClr val="white"/>
                  </a:solidFill>
                  <a:latin typeface="Arial Black" pitchFamily="34" charset="0"/>
                </a:rPr>
                <a:t>RAM</a:t>
              </a:r>
              <a:endParaRPr lang="en-US" sz="1200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136" name="Round Diagonal Corner Rectangle 135"/>
            <p:cNvSpPr/>
            <p:nvPr/>
          </p:nvSpPr>
          <p:spPr>
            <a:xfrm>
              <a:off x="20650200" y="3962400"/>
              <a:ext cx="1676400" cy="609600"/>
            </a:xfrm>
            <a:prstGeom prst="round2DiagRect">
              <a:avLst/>
            </a:prstGeom>
            <a:solidFill>
              <a:schemeClr val="tx1"/>
            </a:solidFill>
            <a:ln w="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sz="1400" dirty="0" smtClean="0">
                  <a:solidFill>
                    <a:prstClr val="white"/>
                  </a:solidFill>
                  <a:latin typeface="Arial Black" pitchFamily="34" charset="0"/>
                </a:rPr>
                <a:t>REVIT</a:t>
              </a:r>
              <a:endParaRPr lang="en-US" sz="1400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70" name="Round Diagonal Corner Rectangle 69"/>
            <p:cNvSpPr/>
            <p:nvPr/>
          </p:nvSpPr>
          <p:spPr>
            <a:xfrm>
              <a:off x="7010400" y="3962400"/>
              <a:ext cx="1676400" cy="609600"/>
            </a:xfrm>
            <a:prstGeom prst="round2DiagRect">
              <a:avLst/>
            </a:prstGeom>
            <a:solidFill>
              <a:schemeClr val="tx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Arial Black" pitchFamily="34" charset="0"/>
                </a:rPr>
                <a:t>REVIT</a:t>
              </a:r>
              <a:endParaRPr lang="en-US" sz="1400" dirty="0">
                <a:latin typeface="Arial Black" pitchFamily="34" charset="0"/>
              </a:endParaRPr>
            </a:p>
          </p:txBody>
        </p:sp>
      </p:grpSp>
      <p:sp>
        <p:nvSpPr>
          <p:cNvPr id="137" name="Text Box 19"/>
          <p:cNvSpPr txBox="1">
            <a:spLocks noChangeArrowheads="1"/>
          </p:cNvSpPr>
          <p:nvPr/>
        </p:nvSpPr>
        <p:spPr bwMode="auto">
          <a:xfrm>
            <a:off x="304800" y="1697038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DESIGN TIME LINE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138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058400" y="2286000"/>
            <a:ext cx="7239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	</a:t>
            </a: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58" name="Elbow Connector 57"/>
          <p:cNvCxnSpPr>
            <a:endCxn id="24" idx="2"/>
          </p:cNvCxnSpPr>
          <p:nvPr/>
        </p:nvCxnSpPr>
        <p:spPr>
          <a:xfrm rot="16200000" flipH="1">
            <a:off x="6362700" y="3619500"/>
            <a:ext cx="1066800" cy="228600"/>
          </a:xfrm>
          <a:prstGeom prst="bentConnector2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Elbow Connector 75"/>
          <p:cNvCxnSpPr/>
          <p:nvPr/>
        </p:nvCxnSpPr>
        <p:spPr>
          <a:xfrm>
            <a:off x="6248400" y="3200400"/>
            <a:ext cx="762000" cy="304800"/>
          </a:xfrm>
          <a:prstGeom prst="bentConnector3">
            <a:avLst>
              <a:gd name="adj1" fmla="val 69702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 Diagonal Corner Rectangle 23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81" name="Elbow Connector 80"/>
          <p:cNvCxnSpPr>
            <a:stCxn id="33" idx="0"/>
          </p:cNvCxnSpPr>
          <p:nvPr/>
        </p:nvCxnSpPr>
        <p:spPr>
          <a:xfrm flipV="1">
            <a:off x="6553200" y="2743200"/>
            <a:ext cx="762000" cy="457200"/>
          </a:xfrm>
          <a:prstGeom prst="bentConnector3">
            <a:avLst>
              <a:gd name="adj1" fmla="val 30299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 Diagonal Corner Rectangle 37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72" name="Round Diagonal Corner Rectangle 71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ENERGY &amp; SYSTEM EVALUATION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grpSp>
        <p:nvGrpSpPr>
          <p:cNvPr id="82" name="Group 99"/>
          <p:cNvGrpSpPr/>
          <p:nvPr/>
        </p:nvGrpSpPr>
        <p:grpSpPr>
          <a:xfrm>
            <a:off x="9372600" y="304800"/>
            <a:ext cx="8449056" cy="5867400"/>
            <a:chOff x="18601944" y="304800"/>
            <a:chExt cx="8449056" cy="5867400"/>
          </a:xfrm>
        </p:grpSpPr>
        <p:grpSp>
          <p:nvGrpSpPr>
            <p:cNvPr id="83" name="Group 65"/>
            <p:cNvGrpSpPr/>
            <p:nvPr/>
          </p:nvGrpSpPr>
          <p:grpSpPr>
            <a:xfrm>
              <a:off x="18601944" y="304800"/>
              <a:ext cx="8449056" cy="5867400"/>
              <a:chOff x="9381744" y="304800"/>
              <a:chExt cx="8449056" cy="5867400"/>
            </a:xfrm>
          </p:grpSpPr>
          <p:grpSp>
            <p:nvGrpSpPr>
              <p:cNvPr id="85" name="Group 62"/>
              <p:cNvGrpSpPr/>
              <p:nvPr/>
            </p:nvGrpSpPr>
            <p:grpSpPr>
              <a:xfrm>
                <a:off x="9381744" y="304800"/>
                <a:ext cx="8449056" cy="5867400"/>
                <a:chOff x="9381744" y="304800"/>
                <a:chExt cx="8449056" cy="5867400"/>
              </a:xfrm>
            </p:grpSpPr>
            <p:sp>
              <p:nvSpPr>
                <p:cNvPr id="87" name="Round Diagonal Corner Rectangle 86"/>
                <p:cNvSpPr/>
                <p:nvPr/>
              </p:nvSpPr>
              <p:spPr>
                <a:xfrm>
                  <a:off x="9381744" y="304800"/>
                  <a:ext cx="8449056" cy="5867400"/>
                </a:xfrm>
                <a:prstGeom prst="round2Diag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TextBox 87"/>
                <p:cNvSpPr txBox="1"/>
                <p:nvPr/>
              </p:nvSpPr>
              <p:spPr>
                <a:xfrm>
                  <a:off x="10058400" y="609600"/>
                  <a:ext cx="21336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800" b="1" dirty="0" smtClean="0">
                      <a:solidFill>
                        <a:schemeClr val="bg1"/>
                      </a:solidFill>
                      <a:latin typeface="Arial Black" pitchFamily="34" charset="0"/>
                    </a:rPr>
                    <a:t>SITE</a:t>
                  </a:r>
                  <a:endParaRPr lang="en-US" sz="1800" b="1" dirty="0">
                    <a:solidFill>
                      <a:schemeClr val="bg1"/>
                    </a:solidFill>
                    <a:latin typeface="Arial Black" pitchFamily="34" charset="0"/>
                  </a:endParaRPr>
                </a:p>
              </p:txBody>
            </p:sp>
            <p:sp>
              <p:nvSpPr>
                <p:cNvPr id="89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14509750" y="1087835"/>
                  <a:ext cx="349250" cy="4001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endParaRPr lang="en-US" sz="2000" dirty="0">
                    <a:solidFill>
                      <a:srgbClr val="5F5F5F"/>
                    </a:solidFill>
                    <a:latin typeface="Arial Black" pitchFamily="34" charset="0"/>
                  </a:endParaRPr>
                </a:p>
              </p:txBody>
            </p:sp>
          </p:grpSp>
          <p:sp>
            <p:nvSpPr>
              <p:cNvPr id="86" name="TextBox 85"/>
              <p:cNvSpPr txBox="1"/>
              <p:nvPr/>
            </p:nvSpPr>
            <p:spPr>
              <a:xfrm>
                <a:off x="17221200" y="5562600"/>
                <a:ext cx="228600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4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pic>
          <p:nvPicPr>
            <p:cNvPr id="84" name="Picture 20" descr="under sketch1"/>
            <p:cNvPicPr>
              <a:picLocks noChangeAspect="1" noChangeArrowheads="1"/>
            </p:cNvPicPr>
            <p:nvPr/>
          </p:nvPicPr>
          <p:blipFill>
            <a:blip r:embed="rId3"/>
            <a:srcRect r="27616"/>
            <a:stretch>
              <a:fillRect/>
            </a:stretch>
          </p:blipFill>
          <p:spPr bwMode="auto">
            <a:xfrm>
              <a:off x="19202400" y="1130300"/>
              <a:ext cx="6232636" cy="4508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5" name="Group 64"/>
          <p:cNvGrpSpPr/>
          <p:nvPr/>
        </p:nvGrpSpPr>
        <p:grpSpPr>
          <a:xfrm>
            <a:off x="9372600" y="304800"/>
            <a:ext cx="8449056" cy="5867400"/>
            <a:chOff x="9381744" y="304800"/>
            <a:chExt cx="8449056" cy="5867400"/>
          </a:xfrm>
        </p:grpSpPr>
        <p:grpSp>
          <p:nvGrpSpPr>
            <p:cNvPr id="63" name="Group 62"/>
            <p:cNvGrpSpPr/>
            <p:nvPr/>
          </p:nvGrpSpPr>
          <p:grpSpPr>
            <a:xfrm>
              <a:off x="9381744" y="304800"/>
              <a:ext cx="8449056" cy="5867400"/>
              <a:chOff x="9381744" y="304800"/>
              <a:chExt cx="8449056" cy="5867400"/>
            </a:xfrm>
          </p:grpSpPr>
          <p:sp>
            <p:nvSpPr>
              <p:cNvPr id="101" name="Round Diagonal Corner Rectangle 100"/>
              <p:cNvSpPr/>
              <p:nvPr/>
            </p:nvSpPr>
            <p:spPr>
              <a:xfrm>
                <a:off x="93817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10058400" y="609600"/>
                <a:ext cx="2133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smtClean="0">
                    <a:solidFill>
                      <a:schemeClr val="bg1"/>
                    </a:solidFill>
                    <a:latin typeface="Arial Black" pitchFamily="34" charset="0"/>
                  </a:rPr>
                  <a:t>SITE</a:t>
                </a:r>
                <a:endParaRPr lang="en-US" sz="1800" b="1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15849600" y="1219200"/>
                <a:ext cx="1905000" cy="397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Char char="•"/>
                </a:pPr>
                <a:r>
                  <a:rPr lang="en-US" sz="1200" b="1" dirty="0" smtClean="0">
                    <a:solidFill>
                      <a:schemeClr val="bg1"/>
                    </a:solidFill>
                    <a:latin typeface="Arial Black" pitchFamily="34" charset="0"/>
                  </a:rPr>
                  <a:t>The entire site is good in terms of soil bearing capacity</a:t>
                </a:r>
              </a:p>
              <a:p>
                <a:pPr>
                  <a:spcBef>
                    <a:spcPct val="50000"/>
                  </a:spcBef>
                  <a:buFontTx/>
                  <a:buChar char="•"/>
                </a:pPr>
                <a:r>
                  <a:rPr lang="en-US" sz="1200" b="1" dirty="0" smtClean="0">
                    <a:solidFill>
                      <a:schemeClr val="bg1"/>
                    </a:solidFill>
                    <a:latin typeface="Arial Black" pitchFamily="34" charset="0"/>
                  </a:rPr>
                  <a:t>The green zone need to be preserved as much as possible</a:t>
                </a:r>
              </a:p>
              <a:p>
                <a:pPr>
                  <a:spcBef>
                    <a:spcPct val="50000"/>
                  </a:spcBef>
                  <a:buFontTx/>
                  <a:buChar char="•"/>
                </a:pPr>
                <a:r>
                  <a:rPr lang="en-US" sz="1200" b="1" dirty="0" smtClean="0">
                    <a:solidFill>
                      <a:schemeClr val="bg1"/>
                    </a:solidFill>
                    <a:latin typeface="Arial Black" pitchFamily="34" charset="0"/>
                  </a:rPr>
                  <a:t>Considering the slope and sun path, the building should be relocated </a:t>
                </a:r>
              </a:p>
              <a:p>
                <a:pPr>
                  <a:spcBef>
                    <a:spcPct val="50000"/>
                  </a:spcBef>
                  <a:buFontTx/>
                  <a:buChar char="•"/>
                </a:pPr>
                <a:r>
                  <a:rPr lang="en-US" sz="1200" b="1" dirty="0" smtClean="0">
                    <a:solidFill>
                      <a:schemeClr val="bg1"/>
                    </a:solidFill>
                    <a:latin typeface="Arial Black" pitchFamily="34" charset="0"/>
                  </a:rPr>
                  <a:t>Utilities should be provided mostly from the road on south</a:t>
                </a:r>
              </a:p>
              <a:p>
                <a:pPr>
                  <a:spcBef>
                    <a:spcPct val="50000"/>
                  </a:spcBef>
                  <a:buFontTx/>
                  <a:buChar char="•"/>
                </a:pPr>
                <a:r>
                  <a:rPr lang="en-US" sz="1200" b="1" dirty="0" smtClean="0">
                    <a:solidFill>
                      <a:schemeClr val="bg1"/>
                    </a:solidFill>
                    <a:latin typeface="Arial Black" pitchFamily="34" charset="0"/>
                  </a:rPr>
                  <a:t>The sports field should be adjacent to the existing sports facilities</a:t>
                </a:r>
                <a:endParaRPr lang="en-US" sz="1200" b="1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  <p:grpSp>
            <p:nvGrpSpPr>
              <p:cNvPr id="62" name="Group 61"/>
              <p:cNvGrpSpPr/>
              <p:nvPr/>
            </p:nvGrpSpPr>
            <p:grpSpPr>
              <a:xfrm>
                <a:off x="9906000" y="1087835"/>
                <a:ext cx="5943600" cy="4169965"/>
                <a:chOff x="9906000" y="1087835"/>
                <a:chExt cx="5943600" cy="4169965"/>
              </a:xfrm>
            </p:grpSpPr>
            <p:grpSp>
              <p:nvGrpSpPr>
                <p:cNvPr id="55" name="Group 54"/>
                <p:cNvGrpSpPr/>
                <p:nvPr/>
              </p:nvGrpSpPr>
              <p:grpSpPr>
                <a:xfrm>
                  <a:off x="9906000" y="1143000"/>
                  <a:ext cx="5943600" cy="4114800"/>
                  <a:chOff x="304800" y="685800"/>
                  <a:chExt cx="7010400" cy="5753100"/>
                </a:xfrm>
              </p:grpSpPr>
              <p:pic>
                <p:nvPicPr>
                  <p:cNvPr id="40" name="Picture 13" descr="site layout existing"/>
                  <p:cNvPicPr>
                    <a:picLocks noChangeAspect="1" noChangeArrowheads="1"/>
                  </p:cNvPicPr>
                  <p:nvPr/>
                </p:nvPicPr>
                <p:blipFill>
                  <a:blip r:embed="rId4"/>
                  <a:srcRect/>
                  <a:stretch>
                    <a:fillRect/>
                  </a:stretch>
                </p:blipFill>
                <p:spPr bwMode="auto">
                  <a:xfrm>
                    <a:off x="381000" y="685800"/>
                    <a:ext cx="6934200" cy="57531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43" name="Freeform 16"/>
                  <p:cNvSpPr>
                    <a:spLocks/>
                  </p:cNvSpPr>
                  <p:nvPr/>
                </p:nvSpPr>
                <p:spPr bwMode="auto">
                  <a:xfrm>
                    <a:off x="1143000" y="1371600"/>
                    <a:ext cx="5334000" cy="4114800"/>
                  </a:xfrm>
                  <a:custGeom>
                    <a:avLst/>
                    <a:gdLst>
                      <a:gd name="T0" fmla="*/ 0 w 3360"/>
                      <a:gd name="T1" fmla="*/ 864 h 2592"/>
                      <a:gd name="T2" fmla="*/ 48 w 3360"/>
                      <a:gd name="T3" fmla="*/ 672 h 2592"/>
                      <a:gd name="T4" fmla="*/ 1584 w 3360"/>
                      <a:gd name="T5" fmla="*/ 0 h 2592"/>
                      <a:gd name="T6" fmla="*/ 3360 w 3360"/>
                      <a:gd name="T7" fmla="*/ 1680 h 2592"/>
                      <a:gd name="T8" fmla="*/ 2928 w 3360"/>
                      <a:gd name="T9" fmla="*/ 2064 h 2592"/>
                      <a:gd name="T10" fmla="*/ 3072 w 3360"/>
                      <a:gd name="T11" fmla="*/ 2208 h 2592"/>
                      <a:gd name="T12" fmla="*/ 1440 w 3360"/>
                      <a:gd name="T13" fmla="*/ 2592 h 2592"/>
                      <a:gd name="T14" fmla="*/ 0 w 3360"/>
                      <a:gd name="T15" fmla="*/ 864 h 259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3360"/>
                      <a:gd name="T25" fmla="*/ 0 h 2592"/>
                      <a:gd name="T26" fmla="*/ 3360 w 3360"/>
                      <a:gd name="T27" fmla="*/ 2592 h 2592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3360" h="2592">
                        <a:moveTo>
                          <a:pt x="0" y="864"/>
                        </a:moveTo>
                        <a:lnTo>
                          <a:pt x="48" y="672"/>
                        </a:lnTo>
                        <a:lnTo>
                          <a:pt x="1584" y="0"/>
                        </a:lnTo>
                        <a:lnTo>
                          <a:pt x="3360" y="1680"/>
                        </a:lnTo>
                        <a:lnTo>
                          <a:pt x="2928" y="2064"/>
                        </a:lnTo>
                        <a:lnTo>
                          <a:pt x="3072" y="2208"/>
                        </a:lnTo>
                        <a:lnTo>
                          <a:pt x="1440" y="2592"/>
                        </a:lnTo>
                        <a:lnTo>
                          <a:pt x="0" y="864"/>
                        </a:lnTo>
                        <a:close/>
                      </a:path>
                    </a:pathLst>
                  </a:custGeom>
                  <a:solidFill>
                    <a:srgbClr val="FF6600">
                      <a:alpha val="45882"/>
                    </a:srgb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4" name="Freeform 18"/>
                  <p:cNvSpPr>
                    <a:spLocks/>
                  </p:cNvSpPr>
                  <p:nvPr/>
                </p:nvSpPr>
                <p:spPr bwMode="auto">
                  <a:xfrm>
                    <a:off x="1981200" y="3657600"/>
                    <a:ext cx="3200400" cy="1828800"/>
                  </a:xfrm>
                  <a:custGeom>
                    <a:avLst/>
                    <a:gdLst>
                      <a:gd name="T0" fmla="*/ 48 w 2016"/>
                      <a:gd name="T1" fmla="*/ 0 h 1152"/>
                      <a:gd name="T2" fmla="*/ 672 w 2016"/>
                      <a:gd name="T3" fmla="*/ 336 h 1152"/>
                      <a:gd name="T4" fmla="*/ 768 w 2016"/>
                      <a:gd name="T5" fmla="*/ 336 h 1152"/>
                      <a:gd name="T6" fmla="*/ 720 w 2016"/>
                      <a:gd name="T7" fmla="*/ 480 h 1152"/>
                      <a:gd name="T8" fmla="*/ 1104 w 2016"/>
                      <a:gd name="T9" fmla="*/ 672 h 1152"/>
                      <a:gd name="T10" fmla="*/ 1440 w 2016"/>
                      <a:gd name="T11" fmla="*/ 816 h 1152"/>
                      <a:gd name="T12" fmla="*/ 1824 w 2016"/>
                      <a:gd name="T13" fmla="*/ 576 h 1152"/>
                      <a:gd name="T14" fmla="*/ 2016 w 2016"/>
                      <a:gd name="T15" fmla="*/ 864 h 1152"/>
                      <a:gd name="T16" fmla="*/ 912 w 2016"/>
                      <a:gd name="T17" fmla="*/ 1152 h 1152"/>
                      <a:gd name="T18" fmla="*/ 0 w 2016"/>
                      <a:gd name="T19" fmla="*/ 48 h 1152"/>
                      <a:gd name="T20" fmla="*/ 48 w 2016"/>
                      <a:gd name="T21" fmla="*/ 0 h 115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016"/>
                      <a:gd name="T34" fmla="*/ 0 h 1152"/>
                      <a:gd name="T35" fmla="*/ 2016 w 2016"/>
                      <a:gd name="T36" fmla="*/ 1152 h 115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016" h="1152">
                        <a:moveTo>
                          <a:pt x="48" y="0"/>
                        </a:moveTo>
                        <a:lnTo>
                          <a:pt x="672" y="336"/>
                        </a:lnTo>
                        <a:lnTo>
                          <a:pt x="768" y="336"/>
                        </a:lnTo>
                        <a:lnTo>
                          <a:pt x="720" y="480"/>
                        </a:lnTo>
                        <a:lnTo>
                          <a:pt x="1104" y="672"/>
                        </a:lnTo>
                        <a:lnTo>
                          <a:pt x="1440" y="816"/>
                        </a:lnTo>
                        <a:lnTo>
                          <a:pt x="1824" y="576"/>
                        </a:lnTo>
                        <a:lnTo>
                          <a:pt x="2016" y="864"/>
                        </a:lnTo>
                        <a:lnTo>
                          <a:pt x="912" y="1152"/>
                        </a:lnTo>
                        <a:lnTo>
                          <a:pt x="0" y="48"/>
                        </a:lnTo>
                        <a:lnTo>
                          <a:pt x="48" y="0"/>
                        </a:lnTo>
                        <a:close/>
                      </a:path>
                    </a:pathLst>
                  </a:custGeom>
                  <a:solidFill>
                    <a:srgbClr val="99CC00">
                      <a:alpha val="65097"/>
                    </a:srgb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8" name="Rectangle 19"/>
                  <p:cNvSpPr>
                    <a:spLocks noChangeArrowheads="1"/>
                  </p:cNvSpPr>
                  <p:nvPr/>
                </p:nvSpPr>
                <p:spPr bwMode="auto">
                  <a:xfrm rot="2700000">
                    <a:off x="3124200" y="2971800"/>
                    <a:ext cx="1905000" cy="533400"/>
                  </a:xfrm>
                  <a:prstGeom prst="rect">
                    <a:avLst/>
                  </a:prstGeom>
                  <a:solidFill>
                    <a:srgbClr val="993300">
                      <a:alpha val="85097"/>
                    </a:srgbClr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9" name="Line 2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200400" y="4724400"/>
                    <a:ext cx="3886200" cy="914400"/>
                  </a:xfrm>
                  <a:prstGeom prst="line">
                    <a:avLst/>
                  </a:prstGeom>
                  <a:noFill/>
                  <a:ln w="41275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0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200400" y="4800600"/>
                    <a:ext cx="3886200" cy="914400"/>
                  </a:xfrm>
                  <a:prstGeom prst="line">
                    <a:avLst/>
                  </a:prstGeom>
                  <a:noFill/>
                  <a:ln w="41275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1" name="Freeform 23"/>
                  <p:cNvSpPr>
                    <a:spLocks/>
                  </p:cNvSpPr>
                  <p:nvPr/>
                </p:nvSpPr>
                <p:spPr bwMode="auto">
                  <a:xfrm>
                    <a:off x="5257800" y="3200400"/>
                    <a:ext cx="1143000" cy="1524000"/>
                  </a:xfrm>
                  <a:custGeom>
                    <a:avLst/>
                    <a:gdLst>
                      <a:gd name="T0" fmla="*/ 240 w 720"/>
                      <a:gd name="T1" fmla="*/ 960 h 960"/>
                      <a:gd name="T2" fmla="*/ 720 w 720"/>
                      <a:gd name="T3" fmla="*/ 528 h 960"/>
                      <a:gd name="T4" fmla="*/ 192 w 720"/>
                      <a:gd name="T5" fmla="*/ 0 h 960"/>
                      <a:gd name="T6" fmla="*/ 0 w 720"/>
                      <a:gd name="T7" fmla="*/ 144 h 960"/>
                      <a:gd name="T8" fmla="*/ 240 w 720"/>
                      <a:gd name="T9" fmla="*/ 960 h 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20"/>
                      <a:gd name="T16" fmla="*/ 0 h 960"/>
                      <a:gd name="T17" fmla="*/ 720 w 720"/>
                      <a:gd name="T18" fmla="*/ 960 h 96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20" h="960">
                        <a:moveTo>
                          <a:pt x="240" y="960"/>
                        </a:moveTo>
                        <a:lnTo>
                          <a:pt x="720" y="528"/>
                        </a:lnTo>
                        <a:lnTo>
                          <a:pt x="192" y="0"/>
                        </a:lnTo>
                        <a:lnTo>
                          <a:pt x="0" y="144"/>
                        </a:lnTo>
                        <a:lnTo>
                          <a:pt x="240" y="960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5097"/>
                    </a:srgb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2" name="Freeform 27"/>
                  <p:cNvSpPr>
                    <a:spLocks/>
                  </p:cNvSpPr>
                  <p:nvPr/>
                </p:nvSpPr>
                <p:spPr bwMode="auto">
                  <a:xfrm>
                    <a:off x="2590800" y="1447800"/>
                    <a:ext cx="1524000" cy="1219200"/>
                  </a:xfrm>
                  <a:custGeom>
                    <a:avLst/>
                    <a:gdLst>
                      <a:gd name="T0" fmla="*/ 0 w 960"/>
                      <a:gd name="T1" fmla="*/ 288 h 768"/>
                      <a:gd name="T2" fmla="*/ 672 w 960"/>
                      <a:gd name="T3" fmla="*/ 0 h 768"/>
                      <a:gd name="T4" fmla="*/ 960 w 960"/>
                      <a:gd name="T5" fmla="*/ 336 h 768"/>
                      <a:gd name="T6" fmla="*/ 144 w 960"/>
                      <a:gd name="T7" fmla="*/ 768 h 768"/>
                      <a:gd name="T8" fmla="*/ 0 w 960"/>
                      <a:gd name="T9" fmla="*/ 288 h 76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960"/>
                      <a:gd name="T16" fmla="*/ 0 h 768"/>
                      <a:gd name="T17" fmla="*/ 960 w 960"/>
                      <a:gd name="T18" fmla="*/ 768 h 76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960" h="768">
                        <a:moveTo>
                          <a:pt x="0" y="288"/>
                        </a:moveTo>
                        <a:lnTo>
                          <a:pt x="672" y="0"/>
                        </a:lnTo>
                        <a:lnTo>
                          <a:pt x="960" y="336"/>
                        </a:lnTo>
                        <a:lnTo>
                          <a:pt x="144" y="768"/>
                        </a:lnTo>
                        <a:lnTo>
                          <a:pt x="0" y="288"/>
                        </a:lnTo>
                        <a:close/>
                      </a:path>
                    </a:pathLst>
                  </a:custGeom>
                  <a:solidFill>
                    <a:srgbClr val="99CC00">
                      <a:alpha val="47842"/>
                    </a:srgb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3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304800" y="3657600"/>
                    <a:ext cx="1752600" cy="2057400"/>
                  </a:xfrm>
                  <a:prstGeom prst="line">
                    <a:avLst/>
                  </a:prstGeom>
                  <a:noFill/>
                  <a:ln w="41275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4" name="Line 20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81000" y="3581400"/>
                    <a:ext cx="1752600" cy="2057400"/>
                  </a:xfrm>
                  <a:prstGeom prst="line">
                    <a:avLst/>
                  </a:prstGeom>
                  <a:noFill/>
                  <a:ln w="41275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59" name="AutoShape 24"/>
                <p:cNvSpPr>
                  <a:spLocks noChangeArrowheads="1"/>
                </p:cNvSpPr>
                <p:nvPr/>
              </p:nvSpPr>
              <p:spPr bwMode="auto">
                <a:xfrm>
                  <a:off x="14554200" y="1447800"/>
                  <a:ext cx="304800" cy="381000"/>
                </a:xfrm>
                <a:prstGeom prst="upArrow">
                  <a:avLst>
                    <a:gd name="adj1" fmla="val 50000"/>
                    <a:gd name="adj2" fmla="val 25000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0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14509750" y="1087835"/>
                  <a:ext cx="349250" cy="4001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sz="2000" dirty="0">
                      <a:solidFill>
                        <a:srgbClr val="5F5F5F"/>
                      </a:solidFill>
                      <a:latin typeface="Arial Black" pitchFamily="34" charset="0"/>
                    </a:rPr>
                    <a:t>N</a:t>
                  </a:r>
                </a:p>
              </p:txBody>
            </p:sp>
          </p:grpSp>
        </p:grpSp>
        <p:sp>
          <p:nvSpPr>
            <p:cNvPr id="64" name="TextBox 63"/>
            <p:cNvSpPr txBox="1"/>
            <p:nvPr/>
          </p:nvSpPr>
          <p:spPr>
            <a:xfrm>
              <a:off x="17221200" y="5562600"/>
              <a:ext cx="228600" cy="261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Arial Black" pitchFamily="34" charset="0"/>
                </a:rPr>
                <a:t>3</a:t>
              </a:r>
              <a:endParaRPr lang="en-US" sz="11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2865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191 -0.18317 L 0.00243 4.6161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" y="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4.6161E-6 L 0.33698 -0.0055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" y="-3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33" grpId="2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eam logo copy.jpg"/>
          <p:cNvPicPr>
            <a:picLocks noChangeAspect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10972415" y="381000"/>
            <a:ext cx="5863698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317500">
              <a:prstClr val="black"/>
            </a:innerShdw>
          </a:effectLst>
        </p:spPr>
      </p:pic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13030200" y="533400"/>
            <a:ext cx="167225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u="sng" dirty="0" smtClean="0">
                <a:latin typeface="Arial Black" pitchFamily="34" charset="0"/>
              </a:rPr>
              <a:t>QUESTIONS?</a:t>
            </a:r>
            <a:endParaRPr lang="en-US" sz="1600" u="sng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058400" y="2286000"/>
            <a:ext cx="7239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	</a:t>
            </a: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23" name="Round Diagonal Corner Rectangle 22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prstClr val="white"/>
                </a:solidFill>
                <a:latin typeface="Arial Black" pitchFamily="34" charset="0"/>
              </a:rPr>
              <a:t>ENERGY &amp; SYSTEM EVALUATION</a:t>
            </a:r>
            <a:endParaRPr lang="en-US" sz="12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24" name="Round Diagonal Corner Rectangle 23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58" name="Elbow Connector 57"/>
          <p:cNvCxnSpPr>
            <a:stCxn id="33" idx="0"/>
            <a:endCxn id="24" idx="2"/>
          </p:cNvCxnSpPr>
          <p:nvPr/>
        </p:nvCxnSpPr>
        <p:spPr>
          <a:xfrm>
            <a:off x="65532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Elbow Connector 75"/>
          <p:cNvCxnSpPr>
            <a:endCxn id="23" idx="2"/>
          </p:cNvCxnSpPr>
          <p:nvPr/>
        </p:nvCxnSpPr>
        <p:spPr>
          <a:xfrm>
            <a:off x="6248400" y="3200400"/>
            <a:ext cx="762000" cy="304800"/>
          </a:xfrm>
          <a:prstGeom prst="bentConnector3">
            <a:avLst>
              <a:gd name="adj1" fmla="val 69701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Elbow Connector 80"/>
          <p:cNvCxnSpPr>
            <a:stCxn id="33" idx="0"/>
          </p:cNvCxnSpPr>
          <p:nvPr/>
        </p:nvCxnSpPr>
        <p:spPr>
          <a:xfrm flipV="1">
            <a:off x="6553200" y="2743200"/>
            <a:ext cx="762000" cy="457200"/>
          </a:xfrm>
          <a:prstGeom prst="bentConnector3">
            <a:avLst>
              <a:gd name="adj1" fmla="val 30298"/>
            </a:avLst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324600" y="2438400"/>
            <a:ext cx="11430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31" name="Elbow Connector 130"/>
          <p:cNvCxnSpPr>
            <a:stCxn id="33" idx="0"/>
            <a:endCxn id="130" idx="2"/>
          </p:cNvCxnSpPr>
          <p:nvPr/>
        </p:nvCxnSpPr>
        <p:spPr>
          <a:xfrm flipV="1">
            <a:off x="6553200" y="2743200"/>
            <a:ext cx="4572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162"/>
          <p:cNvGrpSpPr/>
          <p:nvPr/>
        </p:nvGrpSpPr>
        <p:grpSpPr>
          <a:xfrm>
            <a:off x="9372600" y="304800"/>
            <a:ext cx="8449056" cy="5867400"/>
            <a:chOff x="9372600" y="304800"/>
            <a:chExt cx="8449056" cy="5867400"/>
          </a:xfrm>
        </p:grpSpPr>
        <p:sp>
          <p:nvSpPr>
            <p:cNvPr id="115" name="Round Diagonal Corner Rectangle 114"/>
            <p:cNvSpPr/>
            <p:nvPr/>
          </p:nvSpPr>
          <p:spPr>
            <a:xfrm>
              <a:off x="9372600" y="304800"/>
              <a:ext cx="8449056" cy="58674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51"/>
            <p:cNvGrpSpPr/>
            <p:nvPr/>
          </p:nvGrpSpPr>
          <p:grpSpPr>
            <a:xfrm>
              <a:off x="9986962" y="609600"/>
              <a:ext cx="7386638" cy="5138410"/>
              <a:chOff x="11891962" y="3505200"/>
              <a:chExt cx="7386638" cy="5138410"/>
            </a:xfrm>
          </p:grpSpPr>
          <p:sp>
            <p:nvSpPr>
              <p:cNvPr id="116" name="TextBox 115"/>
              <p:cNvSpPr txBox="1"/>
              <p:nvPr/>
            </p:nvSpPr>
            <p:spPr>
              <a:xfrm>
                <a:off x="11954256" y="3505200"/>
                <a:ext cx="48097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smtClean="0">
                    <a:solidFill>
                      <a:schemeClr val="bg1"/>
                    </a:solidFill>
                    <a:latin typeface="Arial Black" pitchFamily="34" charset="0"/>
                  </a:rPr>
                  <a:t>BUILDING FORM AND FUNCTION</a:t>
                </a:r>
                <a:endParaRPr lang="en-US" sz="1800" b="1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  <p:grpSp>
            <p:nvGrpSpPr>
              <p:cNvPr id="12" name="Group 143"/>
              <p:cNvGrpSpPr/>
              <p:nvPr/>
            </p:nvGrpSpPr>
            <p:grpSpPr>
              <a:xfrm>
                <a:off x="11891962" y="4114800"/>
                <a:ext cx="6624638" cy="3810000"/>
                <a:chOff x="11891962" y="4114800"/>
                <a:chExt cx="7615238" cy="4495800"/>
              </a:xfrm>
            </p:grpSpPr>
            <p:pic>
              <p:nvPicPr>
                <p:cNvPr id="135" name="Picture 13" descr="FIRST FLOOR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t="12863" b="13693"/>
                <a:stretch>
                  <a:fillRect/>
                </a:stretch>
              </p:blipFill>
              <p:spPr bwMode="auto">
                <a:xfrm>
                  <a:off x="11891962" y="4114800"/>
                  <a:ext cx="7615238" cy="44958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36" name="AutoShape 14"/>
                <p:cNvSpPr>
                  <a:spLocks noChangeArrowheads="1"/>
                </p:cNvSpPr>
                <p:nvPr/>
              </p:nvSpPr>
              <p:spPr bwMode="auto">
                <a:xfrm rot="9000000">
                  <a:off x="12491695" y="7734300"/>
                  <a:ext cx="355478" cy="379632"/>
                </a:xfrm>
                <a:prstGeom prst="upArrow">
                  <a:avLst>
                    <a:gd name="adj1" fmla="val 50000"/>
                    <a:gd name="adj2" fmla="val 25000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3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649200" y="8077200"/>
                  <a:ext cx="377026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800" dirty="0">
                      <a:solidFill>
                        <a:srgbClr val="5F5F5F"/>
                      </a:solidFill>
                      <a:latin typeface="Arial Black" pitchFamily="34" charset="0"/>
                    </a:rPr>
                    <a:t>N</a:t>
                  </a:r>
                </a:p>
              </p:txBody>
            </p:sp>
            <p:sp>
              <p:nvSpPr>
                <p:cNvPr id="138" name="Rectangle 16"/>
                <p:cNvSpPr>
                  <a:spLocks noChangeArrowheads="1"/>
                </p:cNvSpPr>
                <p:nvPr/>
              </p:nvSpPr>
              <p:spPr bwMode="auto">
                <a:xfrm>
                  <a:off x="12192000" y="6248400"/>
                  <a:ext cx="7315200" cy="152400"/>
                </a:xfrm>
                <a:prstGeom prst="rect">
                  <a:avLst/>
                </a:prstGeom>
                <a:solidFill>
                  <a:srgbClr val="FF0000">
                    <a:alpha val="70195"/>
                  </a:srgb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39" name="Rectangle 17"/>
                <p:cNvSpPr>
                  <a:spLocks noChangeArrowheads="1"/>
                </p:cNvSpPr>
                <p:nvPr/>
              </p:nvSpPr>
              <p:spPr bwMode="auto">
                <a:xfrm>
                  <a:off x="14020800" y="4495800"/>
                  <a:ext cx="152400" cy="3733800"/>
                </a:xfrm>
                <a:prstGeom prst="rect">
                  <a:avLst/>
                </a:prstGeom>
                <a:solidFill>
                  <a:srgbClr val="FF0000">
                    <a:alpha val="70195"/>
                  </a:srgb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0" name="AutoShape 19"/>
                <p:cNvSpPr>
                  <a:spLocks noChangeArrowheads="1"/>
                </p:cNvSpPr>
                <p:nvPr/>
              </p:nvSpPr>
              <p:spPr bwMode="auto">
                <a:xfrm>
                  <a:off x="13792200" y="6019800"/>
                  <a:ext cx="762000" cy="68580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80">
                    <a:alpha val="65881"/>
                  </a:srgbClr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45" name="TextBox 144"/>
              <p:cNvSpPr txBox="1"/>
              <p:nvPr/>
            </p:nvSpPr>
            <p:spPr>
              <a:xfrm flipH="1">
                <a:off x="19050000" y="8382000"/>
                <a:ext cx="228600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5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pic>
          <p:nvPicPr>
            <p:cNvPr id="162" name="Picture 161" descr="Roof Profile.bmp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478000" y="4114800"/>
              <a:ext cx="2486025" cy="16383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555 -0.06661 L -2.5E-6 -9.58372E-6 " pathEditMode="relative" ptsTypes="AA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058400" y="2286000"/>
            <a:ext cx="7239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	</a:t>
            </a: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24" name="Round Diagonal Corner Rectangle 23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58" name="Elbow Connector 57"/>
          <p:cNvCxnSpPr>
            <a:stCxn id="33" idx="0"/>
            <a:endCxn id="24" idx="2"/>
          </p:cNvCxnSpPr>
          <p:nvPr/>
        </p:nvCxnSpPr>
        <p:spPr>
          <a:xfrm>
            <a:off x="65532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2865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31" name="Elbow Connector 130"/>
          <p:cNvCxnSpPr>
            <a:stCxn id="33" idx="0"/>
            <a:endCxn id="130" idx="2"/>
          </p:cNvCxnSpPr>
          <p:nvPr/>
        </p:nvCxnSpPr>
        <p:spPr>
          <a:xfrm flipV="1">
            <a:off x="6553200" y="2743200"/>
            <a:ext cx="4572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Elbow Connector 164"/>
          <p:cNvCxnSpPr/>
          <p:nvPr/>
        </p:nvCxnSpPr>
        <p:spPr>
          <a:xfrm>
            <a:off x="6248400" y="3200400"/>
            <a:ext cx="762000" cy="304800"/>
          </a:xfrm>
          <a:prstGeom prst="bentConnector3">
            <a:avLst>
              <a:gd name="adj1" fmla="val 69701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ound Diagonal Corner Rectangle 67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ENERGY &amp; SYSTEM EVALUATION</a:t>
            </a:r>
            <a:endParaRPr lang="en-US" sz="1200" dirty="0">
              <a:latin typeface="Arial Black" pitchFamily="34" charset="0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9381744" y="304800"/>
            <a:ext cx="8449056" cy="5867400"/>
            <a:chOff x="9381744" y="304800"/>
            <a:chExt cx="8449056" cy="5867400"/>
          </a:xfrm>
        </p:grpSpPr>
        <p:grpSp>
          <p:nvGrpSpPr>
            <p:cNvPr id="2" name="Group 64"/>
            <p:cNvGrpSpPr/>
            <p:nvPr/>
          </p:nvGrpSpPr>
          <p:grpSpPr>
            <a:xfrm>
              <a:off x="9381744" y="304800"/>
              <a:ext cx="8449056" cy="5867400"/>
              <a:chOff x="9381744" y="304800"/>
              <a:chExt cx="8449056" cy="5867400"/>
            </a:xfrm>
          </p:grpSpPr>
          <p:grpSp>
            <p:nvGrpSpPr>
              <p:cNvPr id="3" name="Group 62"/>
              <p:cNvGrpSpPr/>
              <p:nvPr/>
            </p:nvGrpSpPr>
            <p:grpSpPr>
              <a:xfrm>
                <a:off x="9381744" y="304800"/>
                <a:ext cx="8449056" cy="5867400"/>
                <a:chOff x="9381744" y="304800"/>
                <a:chExt cx="8449056" cy="5867400"/>
              </a:xfrm>
            </p:grpSpPr>
            <p:sp>
              <p:nvSpPr>
                <p:cNvPr id="101" name="Round Diagonal Corner Rectangle 100"/>
                <p:cNvSpPr/>
                <p:nvPr/>
              </p:nvSpPr>
              <p:spPr>
                <a:xfrm>
                  <a:off x="9381744" y="304800"/>
                  <a:ext cx="8449056" cy="5867400"/>
                </a:xfrm>
                <a:prstGeom prst="round2Diag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6" name="TextBox 55"/>
                <p:cNvSpPr txBox="1"/>
                <p:nvPr/>
              </p:nvSpPr>
              <p:spPr>
                <a:xfrm>
                  <a:off x="10058400" y="609600"/>
                  <a:ext cx="56388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/>
                  <a:r>
                    <a:rPr lang="en-US" sz="1800" dirty="0" smtClean="0">
                      <a:solidFill>
                        <a:prstClr val="white"/>
                      </a:solidFill>
                      <a:latin typeface="Arial Black" pitchFamily="34" charset="0"/>
                    </a:rPr>
                    <a:t>ENERGY &amp; SYSTEM EVALUATION</a:t>
                  </a:r>
                  <a:endParaRPr lang="en-US" sz="1800" dirty="0">
                    <a:solidFill>
                      <a:prstClr val="white"/>
                    </a:solidFill>
                    <a:latin typeface="Arial Black" pitchFamily="34" charset="0"/>
                  </a:endParaRPr>
                </a:p>
              </p:txBody>
            </p:sp>
            <p:sp>
              <p:nvSpPr>
                <p:cNvPr id="60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14509750" y="1087835"/>
                  <a:ext cx="349250" cy="4001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endParaRPr lang="en-US" sz="2000" dirty="0">
                    <a:solidFill>
                      <a:srgbClr val="5F5F5F"/>
                    </a:solidFill>
                    <a:latin typeface="Arial Black" pitchFamily="34" charset="0"/>
                  </a:endParaRPr>
                </a:p>
              </p:txBody>
            </p:sp>
          </p:grpSp>
          <p:sp>
            <p:nvSpPr>
              <p:cNvPr id="64" name="TextBox 63"/>
              <p:cNvSpPr txBox="1"/>
              <p:nvPr/>
            </p:nvSpPr>
            <p:spPr>
              <a:xfrm>
                <a:off x="17221200" y="5562600"/>
                <a:ext cx="228600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6</a:t>
                </a:r>
              </a:p>
            </p:txBody>
          </p:sp>
        </p:grpSp>
        <p:pic>
          <p:nvPicPr>
            <p:cNvPr id="35" name="Picture 34" descr="ies prototype report.jpg"/>
            <p:cNvPicPr>
              <a:picLocks noChangeAspect="1"/>
            </p:cNvPicPr>
            <p:nvPr/>
          </p:nvPicPr>
          <p:blipFill>
            <a:blip r:embed="rId3"/>
            <a:srcRect l="5071" t="5259" r="9989" b="44780"/>
            <a:stretch>
              <a:fillRect/>
            </a:stretch>
          </p:blipFill>
          <p:spPr>
            <a:xfrm>
              <a:off x="9829800" y="2438400"/>
              <a:ext cx="4267200" cy="3248167"/>
            </a:xfrm>
            <a:prstGeom prst="rect">
              <a:avLst/>
            </a:prstGeom>
          </p:spPr>
        </p:pic>
        <p:sp>
          <p:nvSpPr>
            <p:cNvPr id="39" name="Rectangle 38"/>
            <p:cNvSpPr/>
            <p:nvPr/>
          </p:nvSpPr>
          <p:spPr>
            <a:xfrm>
              <a:off x="9829800" y="1143000"/>
              <a:ext cx="4724400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300" b="1" dirty="0" smtClean="0">
                  <a:solidFill>
                    <a:schemeClr val="bg1"/>
                  </a:solidFill>
                  <a:latin typeface="Arial Black" pitchFamily="34" charset="0"/>
                </a:rPr>
                <a:t>Existing System – Water Source Heat Pumps</a:t>
              </a:r>
            </a:p>
            <a:p>
              <a:endParaRPr lang="en-US" sz="1300" b="1" dirty="0" smtClean="0">
                <a:solidFill>
                  <a:schemeClr val="bg1"/>
                </a:solidFill>
                <a:latin typeface="Arial Black" pitchFamily="34" charset="0"/>
              </a:endParaRPr>
            </a:p>
            <a:p>
              <a:r>
                <a:rPr lang="en-US" sz="1300" b="1" dirty="0" smtClean="0">
                  <a:solidFill>
                    <a:schemeClr val="bg1"/>
                  </a:solidFill>
                  <a:latin typeface="Arial Black" pitchFamily="34" charset="0"/>
                </a:rPr>
                <a:t>Baseline Energy Modeling – IES VE with Revit Plug-in</a:t>
              </a:r>
            </a:p>
            <a:p>
              <a:endParaRPr lang="en-US" sz="1300" b="1" dirty="0" smtClean="0">
                <a:solidFill>
                  <a:schemeClr val="bg1"/>
                </a:solidFill>
                <a:latin typeface="Arial Black" pitchFamily="34" charset="0"/>
              </a:endParaRPr>
            </a:p>
            <a:p>
              <a:r>
                <a:rPr lang="en-US" sz="1300" b="1" dirty="0" smtClean="0">
                  <a:solidFill>
                    <a:schemeClr val="bg1"/>
                  </a:solidFill>
                  <a:latin typeface="Arial Black" pitchFamily="34" charset="0"/>
                </a:rPr>
                <a:t>Set Design Goals</a:t>
              </a:r>
            </a:p>
          </p:txBody>
        </p:sp>
        <p:pic>
          <p:nvPicPr>
            <p:cNvPr id="40" name="Picture 2"/>
            <p:cNvPicPr>
              <a:picLocks noChangeAspect="1" noChangeArrowheads="1"/>
            </p:cNvPicPr>
            <p:nvPr/>
          </p:nvPicPr>
          <p:blipFill>
            <a:blip r:embed="rId4">
              <a:lum bright="40000" contrast="40000"/>
            </a:blip>
            <a:srcRect l="12500" t="17969" r="53750" b="14062"/>
            <a:stretch>
              <a:fillRect/>
            </a:stretch>
          </p:blipFill>
          <p:spPr bwMode="auto">
            <a:xfrm>
              <a:off x="14935200" y="3505200"/>
              <a:ext cx="2554014" cy="2057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3" name="Picture 42" descr="prototype with windows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782800" y="838200"/>
              <a:ext cx="2592729" cy="16002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268 0.02774 L 3.05556E-6 3.69942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" y="-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3" name="Group 197"/>
          <p:cNvGrpSpPr/>
          <p:nvPr/>
        </p:nvGrpSpPr>
        <p:grpSpPr>
          <a:xfrm>
            <a:off x="9448800" y="304800"/>
            <a:ext cx="8449056" cy="5867400"/>
            <a:chOff x="9448800" y="304800"/>
            <a:chExt cx="8449056" cy="5867400"/>
          </a:xfrm>
        </p:grpSpPr>
        <p:grpSp>
          <p:nvGrpSpPr>
            <p:cNvPr id="14" name="Group 193"/>
            <p:cNvGrpSpPr/>
            <p:nvPr/>
          </p:nvGrpSpPr>
          <p:grpSpPr>
            <a:xfrm>
              <a:off x="9448800" y="304800"/>
              <a:ext cx="8449056" cy="5867400"/>
              <a:chOff x="11963400" y="304800"/>
              <a:chExt cx="8449056" cy="5867400"/>
            </a:xfrm>
          </p:grpSpPr>
          <p:sp>
            <p:nvSpPr>
              <p:cNvPr id="196" name="TextBox 195"/>
              <p:cNvSpPr txBox="1"/>
              <p:nvPr/>
            </p:nvSpPr>
            <p:spPr>
              <a:xfrm>
                <a:off x="19735800" y="5486400"/>
                <a:ext cx="228600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7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95" name="Round Diagonal Corner Rectangle 194"/>
              <p:cNvSpPr/>
              <p:nvPr/>
            </p:nvSpPr>
            <p:spPr>
              <a:xfrm>
                <a:off x="11963400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b="1" dirty="0" smtClean="0">
                    <a:solidFill>
                      <a:schemeClr val="bg1">
                        <a:lumMod val="95000"/>
                      </a:schemeClr>
                    </a:solidFill>
                    <a:latin typeface="Arial Black" pitchFamily="34" charset="0"/>
                  </a:rPr>
                  <a:t>COST</a:t>
                </a:r>
              </a:p>
              <a:p>
                <a:endParaRPr lang="en-US" sz="1800" b="1" u="sng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  <a:p>
                <a:r>
                  <a:rPr lang="en-US" sz="1200" b="1" u="sng" dirty="0" smtClean="0">
                    <a:latin typeface="Calibri" pitchFamily="34" charset="0"/>
                  </a:rPr>
                  <a:t> </a:t>
                </a:r>
                <a:r>
                  <a:rPr lang="en-US" sz="1300" b="1" u="sng" dirty="0" smtClean="0">
                    <a:latin typeface="Arial Black" pitchFamily="34" charset="0"/>
                  </a:rPr>
                  <a:t>HSS Columns</a:t>
                </a:r>
              </a:p>
              <a:p>
                <a:endParaRPr lang="en-US" sz="1300" b="1" u="sng" dirty="0" smtClean="0">
                  <a:latin typeface="Arial Black" pitchFamily="34" charset="0"/>
                </a:endParaRPr>
              </a:p>
              <a:p>
                <a:r>
                  <a:rPr lang="en-US" sz="1300" b="1" dirty="0" smtClean="0">
                    <a:latin typeface="Arial Black" pitchFamily="34" charset="0"/>
                  </a:rPr>
                  <a:t>Pros</a:t>
                </a:r>
              </a:p>
              <a:p>
                <a:pPr lvl="1">
                  <a:lnSpc>
                    <a:spcPct val="150000"/>
                  </a:lnSpc>
                  <a:buFont typeface="Arial" pitchFamily="34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Greater Strength to weight ratio than Wide-flanges</a:t>
                </a:r>
              </a:p>
              <a:p>
                <a:pPr lvl="1">
                  <a:lnSpc>
                    <a:spcPct val="150000"/>
                  </a:lnSpc>
                  <a:buFont typeface="Arial" pitchFamily="34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Save on shipping costs (less weight)</a:t>
                </a:r>
              </a:p>
              <a:p>
                <a:pPr lvl="1">
                  <a:lnSpc>
                    <a:spcPct val="150000"/>
                  </a:lnSpc>
                  <a:buFont typeface="Arial" pitchFamily="34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More Sustainable (less steel used)</a:t>
                </a:r>
              </a:p>
              <a:p>
                <a:r>
                  <a:rPr lang="en-US" sz="1300" b="1" dirty="0" smtClean="0">
                    <a:latin typeface="Arial Black" pitchFamily="34" charset="0"/>
                  </a:rPr>
                  <a:t>Cons</a:t>
                </a:r>
              </a:p>
              <a:p>
                <a:pPr lvl="1">
                  <a:buFont typeface="Arial" pitchFamily="34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Must Weld Connections</a:t>
                </a:r>
              </a:p>
              <a:p>
                <a:endParaRPr lang="en-US" sz="1300" b="1" u="sng" dirty="0" smtClean="0">
                  <a:latin typeface="Arial Black" pitchFamily="34" charset="0"/>
                </a:endParaRPr>
              </a:p>
              <a:p>
                <a:endParaRPr lang="en-US" sz="1300" b="1" u="sng" dirty="0" smtClean="0">
                  <a:latin typeface="Arial Black" pitchFamily="34" charset="0"/>
                </a:endParaRPr>
              </a:p>
              <a:p>
                <a:r>
                  <a:rPr lang="en-US" sz="1300" b="1" u="sng" dirty="0" smtClean="0">
                    <a:latin typeface="Arial Black" pitchFamily="34" charset="0"/>
                  </a:rPr>
                  <a:t>Square Foot Estimate of Building</a:t>
                </a:r>
              </a:p>
              <a:p>
                <a:endParaRPr lang="en-US" sz="1300" b="1" u="sng" dirty="0" smtClean="0">
                  <a:latin typeface="Arial Black" pitchFamily="34" charset="0"/>
                </a:endParaRPr>
              </a:p>
              <a:p>
                <a:pPr lvl="1">
                  <a:lnSpc>
                    <a:spcPct val="150000"/>
                  </a:lnSpc>
                  <a:buFont typeface="Arial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Total square footage of building: 94,716 SF</a:t>
                </a:r>
              </a:p>
              <a:p>
                <a:pPr lvl="1">
                  <a:lnSpc>
                    <a:spcPct val="150000"/>
                  </a:lnSpc>
                  <a:buFont typeface="Arial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Base Square Foot Value : $153.42 per sq. ft.</a:t>
                </a:r>
              </a:p>
              <a:p>
                <a:pPr lvl="1">
                  <a:lnSpc>
                    <a:spcPct val="150000"/>
                  </a:lnSpc>
                  <a:buFont typeface="Arial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Total Base Estimation: $18,372,000</a:t>
                </a:r>
              </a:p>
              <a:p>
                <a:pPr lvl="1">
                  <a:lnSpc>
                    <a:spcPct val="150000"/>
                  </a:lnSpc>
                  <a:buFont typeface="Arial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Assumptions: Steel frame structure with face brick, 1 year design and 1 year construction.</a:t>
                </a:r>
              </a:p>
              <a:p>
                <a:pPr lvl="1">
                  <a:lnSpc>
                    <a:spcPct val="150000"/>
                  </a:lnSpc>
                  <a:buFont typeface="Arial" charset="0"/>
                  <a:buChar char="•"/>
                </a:pPr>
                <a:r>
                  <a:rPr lang="en-US" sz="1300" b="1" dirty="0" smtClean="0">
                    <a:latin typeface="Arial Black" pitchFamily="34" charset="0"/>
                  </a:rPr>
                  <a:t>Excludes: Major site work, sustainable features and their upfront costs</a:t>
                </a:r>
                <a:endParaRPr lang="en-US" sz="1300" dirty="0">
                  <a:latin typeface="Arial Black" pitchFamily="34" charset="0"/>
                </a:endParaRPr>
              </a:p>
            </p:txBody>
          </p:sp>
        </p:grpSp>
        <p:pic>
          <p:nvPicPr>
            <p:cNvPr id="197" name="Picture 196" descr="sti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92400" y="1143000"/>
              <a:ext cx="1771650" cy="819150"/>
            </a:xfrm>
            <a:prstGeom prst="rect">
              <a:avLst/>
            </a:prstGeom>
          </p:spPr>
        </p:pic>
      </p:grp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058400" y="2286000"/>
            <a:ext cx="7239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	</a:t>
            </a: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73" name="Elbow Connector 72"/>
          <p:cNvCxnSpPr/>
          <p:nvPr/>
        </p:nvCxnSpPr>
        <p:spPr>
          <a:xfrm rot="5400000" flipH="1" flipV="1">
            <a:off x="6362700" y="2400300"/>
            <a:ext cx="1219200" cy="3810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31" name="Elbow Connector 130"/>
          <p:cNvCxnSpPr>
            <a:stCxn id="33" idx="0"/>
          </p:cNvCxnSpPr>
          <p:nvPr/>
        </p:nvCxnSpPr>
        <p:spPr>
          <a:xfrm flipV="1">
            <a:off x="6553200" y="2743200"/>
            <a:ext cx="762000" cy="457200"/>
          </a:xfrm>
          <a:prstGeom prst="bentConnector3">
            <a:avLst>
              <a:gd name="adj1" fmla="val 30299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Elbow Connector 164"/>
          <p:cNvCxnSpPr/>
          <p:nvPr/>
        </p:nvCxnSpPr>
        <p:spPr>
          <a:xfrm>
            <a:off x="6400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ound Diagonal Corner Rectangle 165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7" name="Elbow Connector 166"/>
          <p:cNvCxnSpPr/>
          <p:nvPr/>
        </p:nvCxnSpPr>
        <p:spPr>
          <a:xfrm>
            <a:off x="6400800" y="3200400"/>
            <a:ext cx="7620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ound Diagonal Corner Rectangle 53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ENERGY &amp; SYSTEM EVALUATION</a:t>
            </a:r>
            <a:endParaRPr lang="en-US" sz="1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001 0.14431 L -6.94444E-6 -4.16281E-7 " pathEditMode="relative" ptsTypes="AA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2865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/>
          <p:nvPr/>
        </p:nvCxnSpPr>
        <p:spPr>
          <a:xfrm flipV="1">
            <a:off x="64008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5" name="Elbow Connector 164"/>
          <p:cNvCxnSpPr/>
          <p:nvPr/>
        </p:nvCxnSpPr>
        <p:spPr>
          <a:xfrm>
            <a:off x="6400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ound Diagonal Corner Rectangle 165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7" name="Elbow Connector 166"/>
          <p:cNvCxnSpPr>
            <a:stCxn id="33" idx="0"/>
            <a:endCxn id="166" idx="2"/>
          </p:cNvCxnSpPr>
          <p:nvPr/>
        </p:nvCxnSpPr>
        <p:spPr>
          <a:xfrm>
            <a:off x="65532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72"/>
          <p:cNvCxnSpPr/>
          <p:nvPr/>
        </p:nvCxnSpPr>
        <p:spPr>
          <a:xfrm rot="10800000">
            <a:off x="8534400" y="2743200"/>
            <a:ext cx="990600" cy="457200"/>
          </a:xfrm>
          <a:prstGeom prst="bentConnector3">
            <a:avLst>
              <a:gd name="adj1" fmla="val 61022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flipV="1">
            <a:off x="85344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>
            <a:off x="85344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rot="5400000">
            <a:off x="80017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Round Diagonal Corner Rectangle 193"/>
          <p:cNvSpPr/>
          <p:nvPr/>
        </p:nvSpPr>
        <p:spPr>
          <a:xfrm>
            <a:off x="116586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DESIGN</a:t>
            </a:r>
          </a:p>
          <a:p>
            <a:pPr algn="ctr"/>
            <a:r>
              <a:rPr lang="en-US" sz="1400" dirty="0" smtClean="0">
                <a:latin typeface="Arial Black" pitchFamily="34" charset="0"/>
              </a:rPr>
              <a:t>SCHEME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96" name="Elbow Connector 195"/>
          <p:cNvCxnSpPr/>
          <p:nvPr/>
        </p:nvCxnSpPr>
        <p:spPr>
          <a:xfrm flipV="1">
            <a:off x="110490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Round Diagonal Corner Rectangle 196"/>
          <p:cNvSpPr/>
          <p:nvPr/>
        </p:nvSpPr>
        <p:spPr>
          <a:xfrm>
            <a:off x="11658600" y="2438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198" name="Round Diagonal Corner Rectangle 197"/>
          <p:cNvSpPr/>
          <p:nvPr/>
        </p:nvSpPr>
        <p:spPr>
          <a:xfrm>
            <a:off x="11658600" y="3200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SYSTEM OPTIONS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99" name="Elbow Connector 198"/>
          <p:cNvCxnSpPr>
            <a:endCxn id="200" idx="2"/>
          </p:cNvCxnSpPr>
          <p:nvPr/>
        </p:nvCxnSpPr>
        <p:spPr>
          <a:xfrm>
            <a:off x="112014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Round Diagonal Corner Rectangle 199"/>
          <p:cNvSpPr/>
          <p:nvPr/>
        </p:nvSpPr>
        <p:spPr>
          <a:xfrm>
            <a:off x="11658600" y="3962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CONSTRUCTION CONCERNS</a:t>
            </a:r>
          </a:p>
        </p:txBody>
      </p:sp>
      <p:cxnSp>
        <p:nvCxnSpPr>
          <p:cNvPr id="201" name="Elbow Connector 200"/>
          <p:cNvCxnSpPr/>
          <p:nvPr/>
        </p:nvCxnSpPr>
        <p:spPr>
          <a:xfrm>
            <a:off x="110490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Elbow Connector 72"/>
          <p:cNvCxnSpPr>
            <a:stCxn id="193" idx="0"/>
            <a:endCxn id="194" idx="2"/>
          </p:cNvCxnSpPr>
          <p:nvPr/>
        </p:nvCxnSpPr>
        <p:spPr>
          <a:xfrm flipV="1">
            <a:off x="11201400" y="1981200"/>
            <a:ext cx="4572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Round Diagonal Corner Rectangle 192"/>
          <p:cNvSpPr/>
          <p:nvPr/>
        </p:nvSpPr>
        <p:spPr>
          <a:xfrm>
            <a:off x="95250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STRATEGIES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204" name="Round Diagonal Corner Rectangle 203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ENERGY &amp; SYSTEM EVALUATION</a:t>
            </a:r>
            <a:endParaRPr lang="en-US" sz="1200" dirty="0">
              <a:latin typeface="Arial Black" pitchFamily="34" charset="0"/>
            </a:endParaRPr>
          </a:p>
        </p:txBody>
      </p:sp>
      <p:grpSp>
        <p:nvGrpSpPr>
          <p:cNvPr id="233" name="Group 232"/>
          <p:cNvGrpSpPr/>
          <p:nvPr/>
        </p:nvGrpSpPr>
        <p:grpSpPr>
          <a:xfrm>
            <a:off x="18592800" y="304800"/>
            <a:ext cx="8449056" cy="5867400"/>
            <a:chOff x="18982944" y="1981200"/>
            <a:chExt cx="8449056" cy="5867400"/>
          </a:xfrm>
        </p:grpSpPr>
        <p:sp>
          <p:nvSpPr>
            <p:cNvPr id="222" name="Round Diagonal Corner Rectangle 221"/>
            <p:cNvSpPr/>
            <p:nvPr/>
          </p:nvSpPr>
          <p:spPr>
            <a:xfrm>
              <a:off x="18982944" y="1981200"/>
              <a:ext cx="8449056" cy="58674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lnSpc>
                  <a:spcPct val="150000"/>
                </a:lnSpc>
              </a:pPr>
              <a:r>
                <a:rPr 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DESIGN SCHEME</a:t>
              </a:r>
            </a:p>
            <a:p>
              <a:endParaRPr lang="en-US" sz="1800" b="1" u="sng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</p:txBody>
        </p:sp>
        <p:sp>
          <p:nvSpPr>
            <p:cNvPr id="223" name="TextBox 222"/>
            <p:cNvSpPr txBox="1"/>
            <p:nvPr/>
          </p:nvSpPr>
          <p:spPr>
            <a:xfrm flipH="1">
              <a:off x="26831544" y="7239000"/>
              <a:ext cx="304800" cy="261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Arial Black" pitchFamily="34" charset="0"/>
                </a:rPr>
                <a:t>9</a:t>
              </a:r>
              <a:endParaRPr lang="en-US" sz="11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pic>
          <p:nvPicPr>
            <p:cNvPr id="230" name="Picture 229" descr="top+view+2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507200" y="2971800"/>
              <a:ext cx="2971800" cy="2209038"/>
            </a:xfrm>
            <a:prstGeom prst="rect">
              <a:avLst/>
            </a:prstGeom>
          </p:spPr>
        </p:pic>
        <p:pic>
          <p:nvPicPr>
            <p:cNvPr id="232" name="Picture 231" descr="section+atrium.jpg"/>
            <p:cNvPicPr>
              <a:picLocks noChangeAspect="1"/>
            </p:cNvPicPr>
            <p:nvPr/>
          </p:nvPicPr>
          <p:blipFill>
            <a:blip r:embed="rId4" cstate="print"/>
            <a:srcRect l="8320" r="7040"/>
            <a:stretch>
              <a:fillRect/>
            </a:stretch>
          </p:blipFill>
          <p:spPr>
            <a:xfrm>
              <a:off x="19888200" y="5410200"/>
              <a:ext cx="4321224" cy="1742643"/>
            </a:xfrm>
            <a:prstGeom prst="rect">
              <a:avLst/>
            </a:prstGeom>
          </p:spPr>
        </p:pic>
        <p:pic>
          <p:nvPicPr>
            <p:cNvPr id="231" name="Picture 2" descr="Y:\Arch 497 Group 2\BLD Sections.jpg"/>
            <p:cNvPicPr>
              <a:picLocks noChangeAspect="1" noChangeArrowheads="1"/>
            </p:cNvPicPr>
            <p:nvPr/>
          </p:nvPicPr>
          <p:blipFill>
            <a:blip r:embed="rId5"/>
            <a:srcRect t="1961"/>
            <a:stretch>
              <a:fillRect/>
            </a:stretch>
          </p:blipFill>
          <p:spPr bwMode="auto">
            <a:xfrm>
              <a:off x="24079200" y="2438400"/>
              <a:ext cx="2974381" cy="3810000"/>
            </a:xfrm>
            <a:prstGeom prst="rect">
              <a:avLst/>
            </a:prstGeom>
            <a:noFill/>
          </p:spPr>
        </p:pic>
      </p:grpSp>
      <p:grpSp>
        <p:nvGrpSpPr>
          <p:cNvPr id="220" name="Group 219"/>
          <p:cNvGrpSpPr/>
          <p:nvPr/>
        </p:nvGrpSpPr>
        <p:grpSpPr>
          <a:xfrm>
            <a:off x="18669000" y="304800"/>
            <a:ext cx="8449056" cy="5867400"/>
            <a:chOff x="18601944" y="304800"/>
            <a:chExt cx="8449056" cy="5867400"/>
          </a:xfrm>
        </p:grpSpPr>
        <p:sp>
          <p:nvSpPr>
            <p:cNvPr id="203" name="Round Diagonal Corner Rectangle 202"/>
            <p:cNvSpPr/>
            <p:nvPr/>
          </p:nvSpPr>
          <p:spPr>
            <a:xfrm>
              <a:off x="18601944" y="304800"/>
              <a:ext cx="8449056" cy="5867400"/>
            </a:xfrm>
            <a:prstGeom prst="round2DiagRect">
              <a:avLst/>
            </a:prstGeom>
            <a:solidFill>
              <a:schemeClr val="tx1">
                <a:lumMod val="95000"/>
                <a:lumOff val="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lnSpc>
                  <a:spcPct val="150000"/>
                </a:lnSpc>
              </a:pPr>
              <a:r>
                <a:rPr 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rPr>
                <a:t>DESIGN SCHEME</a:t>
              </a:r>
            </a:p>
            <a:p>
              <a:endParaRPr lang="en-US" sz="1800" b="1" u="sng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 flipH="1">
              <a:off x="26450544" y="5562600"/>
              <a:ext cx="304800" cy="261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Arial Black" pitchFamily="34" charset="0"/>
                </a:rPr>
                <a:t>8</a:t>
              </a:r>
              <a:endParaRPr lang="en-US" sz="11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pic>
          <p:nvPicPr>
            <p:cNvPr id="207" name="Picture 206" descr="section+lobby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8821400" y="3657600"/>
              <a:ext cx="7973786" cy="1786128"/>
            </a:xfrm>
            <a:prstGeom prst="rect">
              <a:avLst/>
            </a:prstGeom>
          </p:spPr>
        </p:pic>
        <p:grpSp>
          <p:nvGrpSpPr>
            <p:cNvPr id="219" name="Group 218"/>
            <p:cNvGrpSpPr/>
            <p:nvPr/>
          </p:nvGrpSpPr>
          <p:grpSpPr>
            <a:xfrm>
              <a:off x="19170904" y="1143000"/>
              <a:ext cx="7282688" cy="2133600"/>
              <a:chOff x="19170904" y="1143000"/>
              <a:chExt cx="7282688" cy="2133600"/>
            </a:xfrm>
          </p:grpSpPr>
          <p:pic>
            <p:nvPicPr>
              <p:cNvPr id="206" name="Picture 205" descr="Presentation 2 Plan.jpg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9170904" y="1143000"/>
                <a:ext cx="7282688" cy="2133600"/>
              </a:xfrm>
              <a:prstGeom prst="rect">
                <a:avLst/>
              </a:prstGeom>
            </p:spPr>
          </p:pic>
          <p:cxnSp>
            <p:nvCxnSpPr>
              <p:cNvPr id="209" name="Straight Connector 208"/>
              <p:cNvCxnSpPr/>
              <p:nvPr/>
            </p:nvCxnSpPr>
            <p:spPr>
              <a:xfrm rot="5400000">
                <a:off x="22059900" y="2247900"/>
                <a:ext cx="1905000" cy="1588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Arrow Connector 211"/>
              <p:cNvCxnSpPr/>
              <p:nvPr/>
            </p:nvCxnSpPr>
            <p:spPr>
              <a:xfrm>
                <a:off x="23012400" y="1293812"/>
                <a:ext cx="228600" cy="1588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Arrow Connector 217"/>
              <p:cNvCxnSpPr/>
              <p:nvPr/>
            </p:nvCxnSpPr>
            <p:spPr>
              <a:xfrm>
                <a:off x="23012400" y="3200400"/>
                <a:ext cx="228600" cy="1588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5 -0.17762 L 2.5E-6 -9.58372E-6 " pathEditMode="relative" ptsTypes="AA">
                                      <p:cBhvr>
                                        <p:cTn id="29" dur="2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6161E-6 L -0.3349 -0.0055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" y="-3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" grpId="0" animBg="1"/>
      <p:bldP spid="197" grpId="0" animBg="1"/>
      <p:bldP spid="198" grpId="0" animBg="1"/>
      <p:bldP spid="20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2865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>
            <a:stCxn id="33" idx="3"/>
            <a:endCxn id="33" idx="1"/>
          </p:cNvCxnSpPr>
          <p:nvPr/>
        </p:nvCxnSpPr>
        <p:spPr>
          <a:xfrm rot="16200000" flipH="1">
            <a:off x="5410200" y="3200400"/>
            <a:ext cx="60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/>
          <p:nvPr/>
        </p:nvCxnSpPr>
        <p:spPr>
          <a:xfrm flipV="1">
            <a:off x="64008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5" name="Elbow Connector 164"/>
          <p:cNvCxnSpPr/>
          <p:nvPr/>
        </p:nvCxnSpPr>
        <p:spPr>
          <a:xfrm>
            <a:off x="6400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ound Diagonal Corner Rectangle 165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7" name="Elbow Connector 166"/>
          <p:cNvCxnSpPr>
            <a:stCxn id="33" idx="0"/>
            <a:endCxn id="166" idx="2"/>
          </p:cNvCxnSpPr>
          <p:nvPr/>
        </p:nvCxnSpPr>
        <p:spPr>
          <a:xfrm>
            <a:off x="65532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72"/>
          <p:cNvCxnSpPr/>
          <p:nvPr/>
        </p:nvCxnSpPr>
        <p:spPr>
          <a:xfrm rot="10800000">
            <a:off x="8534400" y="2743200"/>
            <a:ext cx="990600" cy="457200"/>
          </a:xfrm>
          <a:prstGeom prst="bentConnector3">
            <a:avLst>
              <a:gd name="adj1" fmla="val 61022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flipV="1">
            <a:off x="85344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>
            <a:off x="85344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rot="5400000">
            <a:off x="80017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Elbow Connector 195"/>
          <p:cNvCxnSpPr/>
          <p:nvPr/>
        </p:nvCxnSpPr>
        <p:spPr>
          <a:xfrm flipV="1">
            <a:off x="110490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Round Diagonal Corner Rectangle 196"/>
          <p:cNvSpPr/>
          <p:nvPr/>
        </p:nvSpPr>
        <p:spPr>
          <a:xfrm>
            <a:off x="116586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198" name="Round Diagonal Corner Rectangle 197"/>
          <p:cNvSpPr/>
          <p:nvPr/>
        </p:nvSpPr>
        <p:spPr>
          <a:xfrm>
            <a:off x="11658600" y="3200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SYSTEM OPTIONS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99" name="Elbow Connector 198"/>
          <p:cNvCxnSpPr>
            <a:endCxn id="200" idx="2"/>
          </p:cNvCxnSpPr>
          <p:nvPr/>
        </p:nvCxnSpPr>
        <p:spPr>
          <a:xfrm>
            <a:off x="112014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Round Diagonal Corner Rectangle 199"/>
          <p:cNvSpPr/>
          <p:nvPr/>
        </p:nvSpPr>
        <p:spPr>
          <a:xfrm>
            <a:off x="11658600" y="3962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CONSTRUCTION CONCERNS</a:t>
            </a:r>
          </a:p>
        </p:txBody>
      </p:sp>
      <p:cxnSp>
        <p:nvCxnSpPr>
          <p:cNvPr id="201" name="Elbow Connector 200"/>
          <p:cNvCxnSpPr/>
          <p:nvPr/>
        </p:nvCxnSpPr>
        <p:spPr>
          <a:xfrm>
            <a:off x="110490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Elbow Connector 72"/>
          <p:cNvCxnSpPr>
            <a:stCxn id="193" idx="0"/>
          </p:cNvCxnSpPr>
          <p:nvPr/>
        </p:nvCxnSpPr>
        <p:spPr>
          <a:xfrm flipV="1">
            <a:off x="11201400" y="1981200"/>
            <a:ext cx="4572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Round Diagonal Corner Rectangle 192"/>
          <p:cNvSpPr/>
          <p:nvPr/>
        </p:nvSpPr>
        <p:spPr>
          <a:xfrm>
            <a:off x="95250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STRATEGIES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48" name="Round Diagonal Corner Rectangle 47"/>
          <p:cNvSpPr/>
          <p:nvPr/>
        </p:nvSpPr>
        <p:spPr>
          <a:xfrm>
            <a:off x="116586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DESIGN</a:t>
            </a:r>
          </a:p>
          <a:p>
            <a:pPr algn="ctr"/>
            <a:r>
              <a:rPr lang="en-US" sz="1400" dirty="0" smtClean="0">
                <a:latin typeface="Arial Black" pitchFamily="34" charset="0"/>
              </a:rPr>
              <a:t>SCHEME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49" name="Round Diagonal Corner Rectangle 48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ENERGY &amp; SYSTEM EVALUATION</a:t>
            </a:r>
            <a:endParaRPr lang="en-US" sz="1200" dirty="0">
              <a:latin typeface="Arial Black" pitchFamily="34" charset="0"/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18601944" y="304800"/>
            <a:ext cx="8449056" cy="5867400"/>
            <a:chOff x="18601944" y="304800"/>
            <a:chExt cx="8449056" cy="5867400"/>
          </a:xfrm>
        </p:grpSpPr>
        <p:grpSp>
          <p:nvGrpSpPr>
            <p:cNvPr id="50" name="Group 49"/>
            <p:cNvGrpSpPr/>
            <p:nvPr/>
          </p:nvGrpSpPr>
          <p:grpSpPr>
            <a:xfrm>
              <a:off x="18601944" y="304800"/>
              <a:ext cx="8449056" cy="5867400"/>
              <a:chOff x="18601944" y="304800"/>
              <a:chExt cx="8449056" cy="5867400"/>
            </a:xfrm>
          </p:grpSpPr>
          <p:sp>
            <p:nvSpPr>
              <p:cNvPr id="51" name="Round Diagonal Corner Rectangle 50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b="1" dirty="0" smtClean="0">
                    <a:solidFill>
                      <a:schemeClr val="bg1">
                        <a:lumMod val="95000"/>
                      </a:schemeClr>
                    </a:solidFill>
                    <a:latin typeface="Arial Black" pitchFamily="34" charset="0"/>
                  </a:rPr>
                  <a:t>DAYLIGHTING</a:t>
                </a:r>
              </a:p>
              <a:p>
                <a:endParaRPr lang="en-US" sz="1800" b="1" u="sng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 flipH="1">
                <a:off x="26365200" y="5562600"/>
                <a:ext cx="3901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10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  <p:grpSp>
            <p:nvGrpSpPr>
              <p:cNvPr id="54" name="Group 218"/>
              <p:cNvGrpSpPr/>
              <p:nvPr/>
            </p:nvGrpSpPr>
            <p:grpSpPr>
              <a:xfrm>
                <a:off x="23011606" y="1293812"/>
                <a:ext cx="229394" cy="1908176"/>
                <a:chOff x="23011606" y="1293812"/>
                <a:chExt cx="229394" cy="1908176"/>
              </a:xfrm>
            </p:grpSpPr>
            <p:cxnSp>
              <p:nvCxnSpPr>
                <p:cNvPr id="58" name="Straight Connector 57"/>
                <p:cNvCxnSpPr/>
                <p:nvPr/>
              </p:nvCxnSpPr>
              <p:spPr>
                <a:xfrm rot="5400000">
                  <a:off x="22059900" y="2247900"/>
                  <a:ext cx="1905000" cy="158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Arrow Connector 58"/>
                <p:cNvCxnSpPr/>
                <p:nvPr/>
              </p:nvCxnSpPr>
              <p:spPr>
                <a:xfrm>
                  <a:off x="23012400" y="1293812"/>
                  <a:ext cx="228600" cy="1588"/>
                </a:xfrm>
                <a:prstGeom prst="straightConnector1">
                  <a:avLst/>
                </a:prstGeom>
                <a:ln w="2222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Arrow Connector 60"/>
                <p:cNvCxnSpPr/>
                <p:nvPr/>
              </p:nvCxnSpPr>
              <p:spPr>
                <a:xfrm>
                  <a:off x="23012400" y="3200400"/>
                  <a:ext cx="228600" cy="1588"/>
                </a:xfrm>
                <a:prstGeom prst="straightConnector1">
                  <a:avLst/>
                </a:prstGeom>
                <a:ln w="2222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74" name="Picture 73" descr="ROOF PLAN.jpg"/>
            <p:cNvPicPr>
              <a:picLocks noChangeAspect="1"/>
            </p:cNvPicPr>
            <p:nvPr/>
          </p:nvPicPr>
          <p:blipFill>
            <a:blip r:embed="rId3"/>
            <a:srcRect l="11250" t="11077" r="1875" b="14769"/>
            <a:stretch>
              <a:fillRect/>
            </a:stretch>
          </p:blipFill>
          <p:spPr>
            <a:xfrm>
              <a:off x="19202400" y="3429000"/>
              <a:ext cx="5866229" cy="2542727"/>
            </a:xfrm>
            <a:prstGeom prst="rect">
              <a:avLst/>
            </a:prstGeom>
          </p:spPr>
        </p:pic>
        <p:pic>
          <p:nvPicPr>
            <p:cNvPr id="72" name="Picture 2" descr="Y:\Arch 497 Group 2\Corridor Section.jpg"/>
            <p:cNvPicPr>
              <a:picLocks noChangeAspect="1" noChangeArrowheads="1"/>
            </p:cNvPicPr>
            <p:nvPr/>
          </p:nvPicPr>
          <p:blipFill>
            <a:blip r:embed="rId4"/>
            <a:srcRect t="22024" b="19494"/>
            <a:stretch>
              <a:fillRect/>
            </a:stretch>
          </p:blipFill>
          <p:spPr bwMode="auto">
            <a:xfrm>
              <a:off x="23926800" y="1219200"/>
              <a:ext cx="2768794" cy="2667000"/>
            </a:xfrm>
            <a:prstGeom prst="rect">
              <a:avLst/>
            </a:prstGeom>
            <a:noFill/>
          </p:spPr>
        </p:pic>
        <p:pic>
          <p:nvPicPr>
            <p:cNvPr id="75" name="Picture 5" descr="G:\BIM studio\Energy Analysis\IESVE\SunPath01.bmp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050000" y="1143000"/>
              <a:ext cx="4552865" cy="23622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056 -0.06661 L -5.27778E-6 -9.58372E-6 " pathEditMode="relative" ptsTypes="AA">
                                      <p:cBhvr>
                                        <p:cTn id="11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>
          <a:xfrm>
            <a:off x="18288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40" name="Group 139"/>
          <p:cNvGrpSpPr/>
          <p:nvPr/>
        </p:nvGrpSpPr>
        <p:grpSpPr>
          <a:xfrm>
            <a:off x="18592800" y="304800"/>
            <a:ext cx="8449056" cy="5867400"/>
            <a:chOff x="18601944" y="304800"/>
            <a:chExt cx="8449056" cy="5867400"/>
          </a:xfrm>
        </p:grpSpPr>
        <p:grpSp>
          <p:nvGrpSpPr>
            <p:cNvPr id="141" name="Group 49"/>
            <p:cNvGrpSpPr/>
            <p:nvPr/>
          </p:nvGrpSpPr>
          <p:grpSpPr>
            <a:xfrm>
              <a:off x="18601944" y="304800"/>
              <a:ext cx="8449056" cy="5867400"/>
              <a:chOff x="18601944" y="304800"/>
              <a:chExt cx="8449056" cy="5867400"/>
            </a:xfrm>
          </p:grpSpPr>
          <p:sp>
            <p:nvSpPr>
              <p:cNvPr id="227" name="Round Diagonal Corner Rectangle 226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b="1" dirty="0" smtClean="0">
                    <a:solidFill>
                      <a:schemeClr val="bg1">
                        <a:lumMod val="95000"/>
                      </a:schemeClr>
                    </a:solidFill>
                    <a:latin typeface="Arial Black" pitchFamily="34" charset="0"/>
                  </a:rPr>
                  <a:t>SYSTEM OPTIONS</a:t>
                </a:r>
              </a:p>
              <a:p>
                <a:endParaRPr lang="en-US" sz="1800" b="1" u="sng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</p:txBody>
          </p:sp>
          <p:sp>
            <p:nvSpPr>
              <p:cNvPr id="228" name="TextBox 227"/>
              <p:cNvSpPr txBox="1"/>
              <p:nvPr/>
            </p:nvSpPr>
            <p:spPr>
              <a:xfrm flipH="1">
                <a:off x="26289000" y="5562600"/>
                <a:ext cx="4663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12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sp>
          <p:nvSpPr>
            <p:cNvPr id="142" name="TextBox 125"/>
            <p:cNvSpPr txBox="1">
              <a:spLocks noChangeArrowheads="1"/>
            </p:cNvSpPr>
            <p:nvPr/>
          </p:nvSpPr>
          <p:spPr bwMode="auto">
            <a:xfrm>
              <a:off x="18897600" y="1371600"/>
              <a:ext cx="358140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Arial Black" pitchFamily="34" charset="0"/>
                </a:rPr>
                <a:t>GSHP with Radiant Floors </a:t>
              </a:r>
              <a:r>
                <a:rPr lang="en-US" sz="1600" b="1" dirty="0" smtClean="0">
                  <a:solidFill>
                    <a:schemeClr val="bg1"/>
                  </a:solidFill>
                  <a:latin typeface="Arial Black" pitchFamily="34" charset="0"/>
                </a:rPr>
                <a:t>&amp; </a:t>
              </a:r>
              <a:r>
                <a:rPr lang="en-US" sz="1600" b="1" dirty="0">
                  <a:solidFill>
                    <a:schemeClr val="bg1"/>
                  </a:solidFill>
                  <a:latin typeface="Arial Black" pitchFamily="34" charset="0"/>
                </a:rPr>
                <a:t>Heat Recovery, DOAS, </a:t>
              </a:r>
              <a:r>
                <a:rPr lang="en-US" sz="1600" b="1" dirty="0" smtClean="0">
                  <a:solidFill>
                    <a:schemeClr val="bg1"/>
                  </a:solidFill>
                  <a:latin typeface="Arial Black" pitchFamily="34" charset="0"/>
                </a:rPr>
                <a:t>&amp; </a:t>
              </a:r>
              <a:r>
                <a:rPr lang="en-US" sz="1600" b="1" dirty="0">
                  <a:solidFill>
                    <a:schemeClr val="bg1"/>
                  </a:solidFill>
                  <a:latin typeface="Arial Black" pitchFamily="34" charset="0"/>
                </a:rPr>
                <a:t>Desiccant Dehumidification</a:t>
              </a:r>
            </a:p>
          </p:txBody>
        </p:sp>
        <p:grpSp>
          <p:nvGrpSpPr>
            <p:cNvPr id="143" name="Group 206"/>
            <p:cNvGrpSpPr/>
            <p:nvPr/>
          </p:nvGrpSpPr>
          <p:grpSpPr>
            <a:xfrm>
              <a:off x="22326600" y="457200"/>
              <a:ext cx="4495800" cy="2133600"/>
              <a:chOff x="11582400" y="9067800"/>
              <a:chExt cx="8382000" cy="4191000"/>
            </a:xfrm>
          </p:grpSpPr>
          <p:sp>
            <p:nvSpPr>
              <p:cNvPr id="147" name="Rectangle 146"/>
              <p:cNvSpPr/>
              <p:nvPr/>
            </p:nvSpPr>
            <p:spPr>
              <a:xfrm>
                <a:off x="11582400" y="9067800"/>
                <a:ext cx="8382000" cy="4191000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dirty="0" smtClean="0"/>
                  <a:t>SFSD</a:t>
                </a:r>
                <a:endParaRPr lang="en-US" dirty="0"/>
              </a:p>
            </p:txBody>
          </p:sp>
          <p:pic>
            <p:nvPicPr>
              <p:cNvPr id="148" name="Picture 18" descr="Picture 2.png"/>
              <p:cNvPicPr>
                <a:picLocks noChangeAspect="1"/>
              </p:cNvPicPr>
              <p:nvPr/>
            </p:nvPicPr>
            <p:blipFill>
              <a:blip r:embed="rId3"/>
              <a:srcRect l="22520" t="67821" r="67522" b="20862"/>
              <a:stretch>
                <a:fillRect/>
              </a:stretch>
            </p:blipFill>
            <p:spPr bwMode="auto">
              <a:xfrm>
                <a:off x="11582400" y="11734800"/>
                <a:ext cx="2008188" cy="14255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149" name="Straight Connector 148"/>
              <p:cNvCxnSpPr/>
              <p:nvPr/>
            </p:nvCxnSpPr>
            <p:spPr>
              <a:xfrm rot="5400000" flipH="1" flipV="1">
                <a:off x="11391901" y="11315700"/>
                <a:ext cx="838200" cy="317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/>
              <p:cNvCxnSpPr/>
              <p:nvPr/>
            </p:nvCxnSpPr>
            <p:spPr>
              <a:xfrm>
                <a:off x="11811000" y="9829800"/>
                <a:ext cx="9906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/>
              <p:cNvCxnSpPr/>
              <p:nvPr/>
            </p:nvCxnSpPr>
            <p:spPr>
              <a:xfrm rot="5400000" flipH="1" flipV="1">
                <a:off x="11698288" y="11315700"/>
                <a:ext cx="836612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/>
              <p:cNvCxnSpPr/>
              <p:nvPr/>
            </p:nvCxnSpPr>
            <p:spPr>
              <a:xfrm>
                <a:off x="12117388" y="10058400"/>
                <a:ext cx="6858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/>
              <p:cNvCxnSpPr/>
              <p:nvPr/>
            </p:nvCxnSpPr>
            <p:spPr>
              <a:xfrm rot="5400000" flipH="1" flipV="1">
                <a:off x="11811000" y="10820400"/>
                <a:ext cx="76200" cy="762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/>
              <p:cNvCxnSpPr/>
              <p:nvPr/>
            </p:nvCxnSpPr>
            <p:spPr>
              <a:xfrm rot="16200000" flipH="1">
                <a:off x="11887200" y="10820400"/>
                <a:ext cx="76200" cy="762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/>
              <p:cNvCxnSpPr/>
              <p:nvPr/>
            </p:nvCxnSpPr>
            <p:spPr>
              <a:xfrm rot="5400000">
                <a:off x="11963400" y="10820400"/>
                <a:ext cx="76200" cy="762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/>
              <p:cNvCxnSpPr/>
              <p:nvPr/>
            </p:nvCxnSpPr>
            <p:spPr>
              <a:xfrm rot="16200000" flipH="1">
                <a:off x="12039600" y="10820400"/>
                <a:ext cx="76200" cy="762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/>
              <p:cNvCxnSpPr/>
              <p:nvPr/>
            </p:nvCxnSpPr>
            <p:spPr>
              <a:xfrm rot="5400000" flipH="1" flipV="1">
                <a:off x="11811000" y="10744200"/>
                <a:ext cx="76200" cy="762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/>
              <p:cNvCxnSpPr/>
              <p:nvPr/>
            </p:nvCxnSpPr>
            <p:spPr>
              <a:xfrm rot="5400000">
                <a:off x="11963400" y="10744200"/>
                <a:ext cx="76200" cy="762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/>
              <p:cNvCxnSpPr/>
              <p:nvPr/>
            </p:nvCxnSpPr>
            <p:spPr>
              <a:xfrm rot="16200000" flipH="1">
                <a:off x="12039600" y="10744200"/>
                <a:ext cx="76200" cy="762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/>
              <p:cNvCxnSpPr/>
              <p:nvPr/>
            </p:nvCxnSpPr>
            <p:spPr>
              <a:xfrm rot="16200000" flipH="1">
                <a:off x="11887200" y="10744200"/>
                <a:ext cx="76200" cy="762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/>
              <p:cNvCxnSpPr/>
              <p:nvPr/>
            </p:nvCxnSpPr>
            <p:spPr>
              <a:xfrm rot="5400000" flipH="1" flipV="1">
                <a:off x="11314113" y="10325100"/>
                <a:ext cx="992188" cy="158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/>
              <p:cNvCxnSpPr/>
              <p:nvPr/>
            </p:nvCxnSpPr>
            <p:spPr>
              <a:xfrm rot="5400000" flipH="1" flipV="1">
                <a:off x="11733213" y="10439400"/>
                <a:ext cx="763588" cy="158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3" name="Rectangle 162"/>
              <p:cNvSpPr>
                <a:spLocks noChangeArrowheads="1"/>
              </p:cNvSpPr>
              <p:nvPr/>
            </p:nvSpPr>
            <p:spPr bwMode="auto">
              <a:xfrm>
                <a:off x="11658600" y="10668000"/>
                <a:ext cx="609600" cy="3048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/>
                <a:endParaRPr lang="en-US" sz="1800">
                  <a:solidFill>
                    <a:srgbClr val="FFFFFF"/>
                  </a:solidFill>
                  <a:latin typeface="Calibri" pitchFamily="-107" charset="0"/>
                </a:endParaRPr>
              </a:p>
            </p:txBody>
          </p:sp>
          <p:sp>
            <p:nvSpPr>
              <p:cNvPr id="164" name="Rectangle 163"/>
              <p:cNvSpPr/>
              <p:nvPr/>
            </p:nvSpPr>
            <p:spPr>
              <a:xfrm>
                <a:off x="13411200" y="9677400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800">
                  <a:solidFill>
                    <a:srgbClr val="FFFFFF"/>
                  </a:solidFill>
                  <a:ea typeface="ＭＳ Ｐゴシック" pitchFamily="-107" charset="-128"/>
                </a:endParaRPr>
              </a:p>
            </p:txBody>
          </p:sp>
          <p:sp>
            <p:nvSpPr>
              <p:cNvPr id="168" name="Rectangle 167"/>
              <p:cNvSpPr/>
              <p:nvPr/>
            </p:nvSpPr>
            <p:spPr>
              <a:xfrm>
                <a:off x="13411200" y="10058400"/>
                <a:ext cx="228600" cy="228600"/>
              </a:xfrm>
              <a:prstGeom prst="rect">
                <a:avLst/>
              </a:prstGeom>
              <a:solidFill>
                <a:srgbClr val="0000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800">
                  <a:solidFill>
                    <a:srgbClr val="FFFFFF"/>
                  </a:solidFill>
                  <a:ea typeface="ＭＳ Ｐゴシック" pitchFamily="-107" charset="-128"/>
                </a:endParaRPr>
              </a:p>
            </p:txBody>
          </p:sp>
          <p:sp>
            <p:nvSpPr>
              <p:cNvPr id="169" name="Round Same Side Corner Rectangle 168"/>
              <p:cNvSpPr/>
              <p:nvPr/>
            </p:nvSpPr>
            <p:spPr>
              <a:xfrm>
                <a:off x="12725400" y="9448800"/>
                <a:ext cx="457200" cy="990600"/>
              </a:xfrm>
              <a:prstGeom prst="round2Same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800">
                  <a:solidFill>
                    <a:srgbClr val="FFFFFF"/>
                  </a:solidFill>
                  <a:ea typeface="ＭＳ Ｐゴシック" pitchFamily="-107" charset="-128"/>
                </a:endParaRPr>
              </a:p>
            </p:txBody>
          </p:sp>
          <p:cxnSp>
            <p:nvCxnSpPr>
              <p:cNvPr id="170" name="Straight Connector 169"/>
              <p:cNvCxnSpPr/>
              <p:nvPr/>
            </p:nvCxnSpPr>
            <p:spPr>
              <a:xfrm>
                <a:off x="13182600" y="9829800"/>
                <a:ext cx="2286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/>
              <p:cNvCxnSpPr/>
              <p:nvPr/>
            </p:nvCxnSpPr>
            <p:spPr>
              <a:xfrm>
                <a:off x="13182600" y="9753600"/>
                <a:ext cx="2286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/>
              <p:cNvCxnSpPr/>
              <p:nvPr/>
            </p:nvCxnSpPr>
            <p:spPr>
              <a:xfrm>
                <a:off x="13182600" y="10210800"/>
                <a:ext cx="2286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/>
              <p:cNvCxnSpPr/>
              <p:nvPr/>
            </p:nvCxnSpPr>
            <p:spPr>
              <a:xfrm>
                <a:off x="13182600" y="10134600"/>
                <a:ext cx="2286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/>
              <p:cNvCxnSpPr/>
              <p:nvPr/>
            </p:nvCxnSpPr>
            <p:spPr>
              <a:xfrm>
                <a:off x="13639800" y="9829800"/>
                <a:ext cx="59436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/>
              <p:cNvCxnSpPr/>
              <p:nvPr/>
            </p:nvCxnSpPr>
            <p:spPr>
              <a:xfrm>
                <a:off x="13639800" y="9753600"/>
                <a:ext cx="60960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6" name="Rectangle 175"/>
              <p:cNvSpPr>
                <a:spLocks noChangeArrowheads="1"/>
              </p:cNvSpPr>
              <p:nvPr/>
            </p:nvSpPr>
            <p:spPr bwMode="auto">
              <a:xfrm>
                <a:off x="17297400" y="10515600"/>
                <a:ext cx="1905000" cy="10668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/>
                <a:endParaRPr lang="en-US" sz="1800">
                  <a:solidFill>
                    <a:srgbClr val="FFFFFF"/>
                  </a:solidFill>
                  <a:latin typeface="Calibri" pitchFamily="-107" charset="0"/>
                </a:endParaRPr>
              </a:p>
            </p:txBody>
          </p:sp>
          <p:pic>
            <p:nvPicPr>
              <p:cNvPr id="177" name="Picture 53" descr="Picture 3.png"/>
              <p:cNvPicPr>
                <a:picLocks noChangeAspect="1"/>
              </p:cNvPicPr>
              <p:nvPr/>
            </p:nvPicPr>
            <p:blipFill>
              <a:blip r:embed="rId4"/>
              <a:srcRect l="19350" t="31433" r="68314" b="59985"/>
              <a:stretch>
                <a:fillRect/>
              </a:stretch>
            </p:blipFill>
            <p:spPr bwMode="auto">
              <a:xfrm>
                <a:off x="13868400" y="10363200"/>
                <a:ext cx="1828800" cy="795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178" name="Straight Connector 177"/>
              <p:cNvCxnSpPr/>
              <p:nvPr/>
            </p:nvCxnSpPr>
            <p:spPr>
              <a:xfrm>
                <a:off x="13639800" y="10210800"/>
                <a:ext cx="56388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/>
              <p:cNvCxnSpPr/>
              <p:nvPr/>
            </p:nvCxnSpPr>
            <p:spPr>
              <a:xfrm>
                <a:off x="13639800" y="10134600"/>
                <a:ext cx="57912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/>
              <p:cNvCxnSpPr/>
              <p:nvPr/>
            </p:nvCxnSpPr>
            <p:spPr>
              <a:xfrm rot="5400000">
                <a:off x="14212094" y="10324306"/>
                <a:ext cx="2286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/>
              <p:cNvCxnSpPr/>
              <p:nvPr/>
            </p:nvCxnSpPr>
            <p:spPr>
              <a:xfrm rot="5400000">
                <a:off x="14325601" y="10287000"/>
                <a:ext cx="304800" cy="317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/>
              <p:cNvCxnSpPr/>
              <p:nvPr/>
            </p:nvCxnSpPr>
            <p:spPr>
              <a:xfrm rot="16200000" flipH="1">
                <a:off x="14327187" y="10133013"/>
                <a:ext cx="608013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/>
              <p:cNvCxnSpPr/>
              <p:nvPr/>
            </p:nvCxnSpPr>
            <p:spPr>
              <a:xfrm rot="5400000">
                <a:off x="14439901" y="10096500"/>
                <a:ext cx="685800" cy="317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4" name="TextBox 74"/>
              <p:cNvSpPr txBox="1">
                <a:spLocks noChangeArrowheads="1"/>
              </p:cNvSpPr>
              <p:nvPr/>
            </p:nvSpPr>
            <p:spPr bwMode="auto">
              <a:xfrm>
                <a:off x="12725400" y="9067800"/>
                <a:ext cx="2265363" cy="2762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/>
                  <a:t>Hot &amp; Cold Water Heat Pumps</a:t>
                </a:r>
              </a:p>
            </p:txBody>
          </p:sp>
          <p:sp>
            <p:nvSpPr>
              <p:cNvPr id="185" name="TextBox 75"/>
              <p:cNvSpPr txBox="1">
                <a:spLocks noChangeArrowheads="1"/>
              </p:cNvSpPr>
              <p:nvPr/>
            </p:nvSpPr>
            <p:spPr bwMode="auto">
              <a:xfrm>
                <a:off x="12292739" y="10414907"/>
                <a:ext cx="1458132" cy="544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200" dirty="0"/>
                  <a:t>OA</a:t>
                </a:r>
              </a:p>
            </p:txBody>
          </p:sp>
          <p:sp>
            <p:nvSpPr>
              <p:cNvPr id="186" name="TextBox 76"/>
              <p:cNvSpPr txBox="1">
                <a:spLocks noChangeArrowheads="1"/>
              </p:cNvSpPr>
              <p:nvPr/>
            </p:nvSpPr>
            <p:spPr bwMode="auto">
              <a:xfrm>
                <a:off x="12292739" y="11163300"/>
                <a:ext cx="1316064" cy="544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200" dirty="0"/>
                  <a:t>EA</a:t>
                </a:r>
              </a:p>
            </p:txBody>
          </p:sp>
          <p:sp>
            <p:nvSpPr>
              <p:cNvPr id="187" name="Rectangle 186"/>
              <p:cNvSpPr>
                <a:spLocks noChangeArrowheads="1"/>
              </p:cNvSpPr>
              <p:nvPr/>
            </p:nvSpPr>
            <p:spPr bwMode="auto">
              <a:xfrm>
                <a:off x="13487400" y="10515600"/>
                <a:ext cx="152400" cy="9144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/>
                <a:endParaRPr lang="en-US" sz="1800">
                  <a:solidFill>
                    <a:srgbClr val="FFFFFF"/>
                  </a:solidFill>
                  <a:latin typeface="Calibri" pitchFamily="-107" charset="0"/>
                </a:endParaRPr>
              </a:p>
            </p:txBody>
          </p:sp>
          <p:cxnSp>
            <p:nvCxnSpPr>
              <p:cNvPr id="188" name="Straight Connector 187"/>
              <p:cNvCxnSpPr/>
              <p:nvPr/>
            </p:nvCxnSpPr>
            <p:spPr>
              <a:xfrm>
                <a:off x="13258800" y="10744200"/>
                <a:ext cx="228600" cy="1588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/>
              <p:cNvCxnSpPr/>
              <p:nvPr/>
            </p:nvCxnSpPr>
            <p:spPr>
              <a:xfrm>
                <a:off x="13258800" y="10591800"/>
                <a:ext cx="228600" cy="1588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/>
              <p:cNvCxnSpPr/>
              <p:nvPr/>
            </p:nvCxnSpPr>
            <p:spPr>
              <a:xfrm>
                <a:off x="13258800" y="11353800"/>
                <a:ext cx="228600" cy="1588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/>
              <p:cNvCxnSpPr/>
              <p:nvPr/>
            </p:nvCxnSpPr>
            <p:spPr>
              <a:xfrm>
                <a:off x="13258800" y="11201400"/>
                <a:ext cx="228600" cy="1588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/>
              <p:cNvCxnSpPr/>
              <p:nvPr/>
            </p:nvCxnSpPr>
            <p:spPr>
              <a:xfrm>
                <a:off x="13639800" y="11353800"/>
                <a:ext cx="3657600" cy="1588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/>
              <p:cNvCxnSpPr/>
              <p:nvPr/>
            </p:nvCxnSpPr>
            <p:spPr>
              <a:xfrm>
                <a:off x="13639800" y="11201400"/>
                <a:ext cx="3657600" cy="1588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Arrow Connector 201"/>
              <p:cNvCxnSpPr>
                <a:cxnSpLocks noChangeShapeType="1"/>
              </p:cNvCxnSpPr>
              <p:nvPr/>
            </p:nvCxnSpPr>
            <p:spPr bwMode="auto">
              <a:xfrm>
                <a:off x="13106400" y="10668000"/>
                <a:ext cx="304800" cy="1588"/>
              </a:xfrm>
              <a:prstGeom prst="straightConnector1">
                <a:avLst/>
              </a:prstGeom>
              <a:noFill/>
              <a:ln w="25400">
                <a:solidFill>
                  <a:schemeClr val="accent1"/>
                </a:solidFill>
                <a:round/>
                <a:headEnd/>
                <a:tailEnd type="arrow" w="med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cxnSp>
            <p:nvCxnSpPr>
              <p:cNvPr id="203" name="Straight Arrow Connector 202"/>
              <p:cNvCxnSpPr>
                <a:cxnSpLocks noChangeShapeType="1"/>
              </p:cNvCxnSpPr>
              <p:nvPr/>
            </p:nvCxnSpPr>
            <p:spPr bwMode="auto">
              <a:xfrm rot="10800000">
                <a:off x="13106400" y="11277600"/>
                <a:ext cx="304800" cy="1588"/>
              </a:xfrm>
              <a:prstGeom prst="straightConnector1">
                <a:avLst/>
              </a:prstGeom>
              <a:noFill/>
              <a:ln w="25400">
                <a:solidFill>
                  <a:schemeClr val="accent1"/>
                </a:solidFill>
                <a:round/>
                <a:headEnd/>
                <a:tailEnd type="arrow" w="med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cxnSp>
            <p:nvCxnSpPr>
              <p:cNvPr id="204" name="Straight Connector 203"/>
              <p:cNvCxnSpPr/>
              <p:nvPr/>
            </p:nvCxnSpPr>
            <p:spPr>
              <a:xfrm>
                <a:off x="15621000" y="10820400"/>
                <a:ext cx="1676400" cy="1588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/>
              <p:cNvCxnSpPr/>
              <p:nvPr/>
            </p:nvCxnSpPr>
            <p:spPr>
              <a:xfrm>
                <a:off x="15621000" y="10668000"/>
                <a:ext cx="1676400" cy="1588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/>
              <p:cNvCxnSpPr/>
              <p:nvPr/>
            </p:nvCxnSpPr>
            <p:spPr>
              <a:xfrm>
                <a:off x="13639800" y="10744200"/>
                <a:ext cx="228600" cy="1588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Straight Connector 206"/>
              <p:cNvCxnSpPr/>
              <p:nvPr/>
            </p:nvCxnSpPr>
            <p:spPr>
              <a:xfrm>
                <a:off x="13639800" y="10591800"/>
                <a:ext cx="228600" cy="1588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8" name="TextBox 114"/>
              <p:cNvSpPr txBox="1">
                <a:spLocks noChangeArrowheads="1"/>
              </p:cNvSpPr>
              <p:nvPr/>
            </p:nvSpPr>
            <p:spPr bwMode="auto">
              <a:xfrm>
                <a:off x="17265112" y="10714264"/>
                <a:ext cx="1846881" cy="544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dirty="0"/>
                  <a:t>ZONE</a:t>
                </a:r>
              </a:p>
            </p:txBody>
          </p:sp>
          <p:cxnSp>
            <p:nvCxnSpPr>
              <p:cNvPr id="209" name="Straight Connector 208"/>
              <p:cNvCxnSpPr/>
              <p:nvPr/>
            </p:nvCxnSpPr>
            <p:spPr>
              <a:xfrm rot="5400000">
                <a:off x="18860294" y="10627519"/>
                <a:ext cx="839787" cy="317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/>
              <p:cNvCxnSpPr/>
              <p:nvPr/>
            </p:nvCxnSpPr>
            <p:spPr>
              <a:xfrm rot="5400000">
                <a:off x="18898394" y="10667206"/>
                <a:ext cx="10668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/>
              <p:cNvCxnSpPr/>
              <p:nvPr/>
            </p:nvCxnSpPr>
            <p:spPr>
              <a:xfrm rot="5400000">
                <a:off x="18859500" y="10552113"/>
                <a:ext cx="1449387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Straight Connector 213"/>
              <p:cNvCxnSpPr/>
              <p:nvPr/>
            </p:nvCxnSpPr>
            <p:spPr>
              <a:xfrm rot="5400000">
                <a:off x="18860294" y="10629106"/>
                <a:ext cx="17526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Straight Arrow Connector 214"/>
              <p:cNvCxnSpPr>
                <a:cxnSpLocks noChangeShapeType="1"/>
              </p:cNvCxnSpPr>
              <p:nvPr/>
            </p:nvCxnSpPr>
            <p:spPr bwMode="auto">
              <a:xfrm>
                <a:off x="14478000" y="10820400"/>
                <a:ext cx="304800" cy="1588"/>
              </a:xfrm>
              <a:prstGeom prst="straightConnector1">
                <a:avLst/>
              </a:prstGeom>
              <a:noFill/>
              <a:ln w="25400">
                <a:solidFill>
                  <a:schemeClr val="accent1"/>
                </a:solidFill>
                <a:round/>
                <a:headEnd/>
                <a:tailEnd type="arrow" w="med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cxnSp>
            <p:nvCxnSpPr>
              <p:cNvPr id="216" name="Straight Connector 215"/>
              <p:cNvCxnSpPr/>
              <p:nvPr/>
            </p:nvCxnSpPr>
            <p:spPr>
              <a:xfrm>
                <a:off x="19202400" y="11506200"/>
                <a:ext cx="5334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/>
              <p:cNvCxnSpPr/>
              <p:nvPr/>
            </p:nvCxnSpPr>
            <p:spPr>
              <a:xfrm>
                <a:off x="19202400" y="11277600"/>
                <a:ext cx="3810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Connector 217"/>
              <p:cNvCxnSpPr/>
              <p:nvPr/>
            </p:nvCxnSpPr>
            <p:spPr>
              <a:xfrm>
                <a:off x="19202400" y="11201400"/>
                <a:ext cx="2286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/>
              <p:cNvCxnSpPr>
                <a:stCxn id="176" idx="3"/>
              </p:cNvCxnSpPr>
              <p:nvPr/>
            </p:nvCxnSpPr>
            <p:spPr>
              <a:xfrm>
                <a:off x="19202400" y="11049000"/>
                <a:ext cx="762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Arrow Connector 219"/>
              <p:cNvCxnSpPr>
                <a:cxnSpLocks noChangeShapeType="1"/>
              </p:cNvCxnSpPr>
              <p:nvPr/>
            </p:nvCxnSpPr>
            <p:spPr bwMode="auto">
              <a:xfrm rot="10800000">
                <a:off x="15849600" y="11277600"/>
                <a:ext cx="304800" cy="1588"/>
              </a:xfrm>
              <a:prstGeom prst="straightConnector1">
                <a:avLst/>
              </a:prstGeom>
              <a:noFill/>
              <a:ln w="25400">
                <a:solidFill>
                  <a:schemeClr val="accent1"/>
                </a:solidFill>
                <a:round/>
                <a:headEnd/>
                <a:tailEnd type="arrow" w="med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cxnSp>
            <p:nvCxnSpPr>
              <p:cNvPr id="221" name="Straight Arrow Connector 220"/>
              <p:cNvCxnSpPr>
                <a:cxnSpLocks noChangeShapeType="1"/>
              </p:cNvCxnSpPr>
              <p:nvPr/>
            </p:nvCxnSpPr>
            <p:spPr bwMode="auto">
              <a:xfrm rot="10800000">
                <a:off x="16687800" y="11277600"/>
                <a:ext cx="304800" cy="1588"/>
              </a:xfrm>
              <a:prstGeom prst="straightConnector1">
                <a:avLst/>
              </a:prstGeom>
              <a:noFill/>
              <a:ln w="25400">
                <a:solidFill>
                  <a:schemeClr val="accent1"/>
                </a:solidFill>
                <a:round/>
                <a:headEnd/>
                <a:tailEnd type="arrow" w="med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cxnSp>
            <p:nvCxnSpPr>
              <p:cNvPr id="222" name="Straight Arrow Connector 221"/>
              <p:cNvCxnSpPr>
                <a:cxnSpLocks noChangeShapeType="1"/>
              </p:cNvCxnSpPr>
              <p:nvPr/>
            </p:nvCxnSpPr>
            <p:spPr bwMode="auto">
              <a:xfrm>
                <a:off x="16687800" y="10744200"/>
                <a:ext cx="304800" cy="1588"/>
              </a:xfrm>
              <a:prstGeom prst="straightConnector1">
                <a:avLst/>
              </a:prstGeom>
              <a:noFill/>
              <a:ln w="25400">
                <a:solidFill>
                  <a:schemeClr val="accent1"/>
                </a:solidFill>
                <a:round/>
                <a:headEnd/>
                <a:tailEnd type="arrow" w="med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cxnSp>
            <p:nvCxnSpPr>
              <p:cNvPr id="223" name="Straight Arrow Connector 222"/>
              <p:cNvCxnSpPr>
                <a:cxnSpLocks noChangeShapeType="1"/>
              </p:cNvCxnSpPr>
              <p:nvPr/>
            </p:nvCxnSpPr>
            <p:spPr bwMode="auto">
              <a:xfrm>
                <a:off x="15925800" y="10744200"/>
                <a:ext cx="304800" cy="1588"/>
              </a:xfrm>
              <a:prstGeom prst="straightConnector1">
                <a:avLst/>
              </a:prstGeom>
              <a:noFill/>
              <a:ln w="25400">
                <a:solidFill>
                  <a:schemeClr val="accent1"/>
                </a:solidFill>
                <a:round/>
                <a:headEnd/>
                <a:tailEnd type="arrow" w="med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cxnSp>
            <p:nvCxnSpPr>
              <p:cNvPr id="224" name="Straight Arrow Connector 223"/>
              <p:cNvCxnSpPr>
                <a:cxnSpLocks noChangeShapeType="1"/>
              </p:cNvCxnSpPr>
              <p:nvPr/>
            </p:nvCxnSpPr>
            <p:spPr bwMode="auto">
              <a:xfrm rot="10800000">
                <a:off x="14935200" y="11277600"/>
                <a:ext cx="304800" cy="1588"/>
              </a:xfrm>
              <a:prstGeom prst="straightConnector1">
                <a:avLst/>
              </a:prstGeom>
              <a:noFill/>
              <a:ln w="25400">
                <a:solidFill>
                  <a:schemeClr val="accent1"/>
                </a:solidFill>
                <a:round/>
                <a:headEnd/>
                <a:tailEnd type="arrow" w="med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cxnSp>
            <p:nvCxnSpPr>
              <p:cNvPr id="225" name="Straight Arrow Connector 224"/>
              <p:cNvCxnSpPr>
                <a:cxnSpLocks noChangeShapeType="1"/>
              </p:cNvCxnSpPr>
              <p:nvPr/>
            </p:nvCxnSpPr>
            <p:spPr bwMode="auto">
              <a:xfrm rot="10800000">
                <a:off x="14173200" y="11277600"/>
                <a:ext cx="304800" cy="1588"/>
              </a:xfrm>
              <a:prstGeom prst="straightConnector1">
                <a:avLst/>
              </a:prstGeom>
              <a:noFill/>
              <a:ln w="25400">
                <a:solidFill>
                  <a:schemeClr val="accent1"/>
                </a:solidFill>
                <a:round/>
                <a:headEnd/>
                <a:tailEnd type="arrow" w="med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sp>
            <p:nvSpPr>
              <p:cNvPr id="226" name="TextBox 83"/>
              <p:cNvSpPr txBox="1">
                <a:spLocks noChangeArrowheads="1"/>
              </p:cNvSpPr>
              <p:nvPr/>
            </p:nvSpPr>
            <p:spPr bwMode="auto">
              <a:xfrm>
                <a:off x="17350658" y="11699358"/>
                <a:ext cx="1752600" cy="5905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1200" dirty="0" smtClean="0"/>
                  <a:t>Radiant Ceiling Panels</a:t>
                </a:r>
                <a:endParaRPr lang="en-US" sz="1200" dirty="0"/>
              </a:p>
            </p:txBody>
          </p:sp>
        </p:grpSp>
        <p:sp>
          <p:nvSpPr>
            <p:cNvPr id="144" name="TextBox 125"/>
            <p:cNvSpPr txBox="1">
              <a:spLocks noChangeArrowheads="1"/>
            </p:cNvSpPr>
            <p:nvPr/>
          </p:nvSpPr>
          <p:spPr bwMode="auto">
            <a:xfrm>
              <a:off x="18973800" y="2590800"/>
              <a:ext cx="662940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  <a:latin typeface="Arial Black" pitchFamily="34" charset="0"/>
                </a:rPr>
                <a:t>GSHP – savings ~ 44%</a:t>
              </a:r>
            </a:p>
            <a:p>
              <a:r>
                <a:rPr lang="en-US" sz="1600" b="1" dirty="0" smtClean="0">
                  <a:solidFill>
                    <a:schemeClr val="bg1"/>
                  </a:solidFill>
                  <a:latin typeface="Arial Black" pitchFamily="34" charset="0"/>
                </a:rPr>
                <a:t>Decoupled Loads with Dedicated Outdoor Air Systems &amp; Radiant Panels – savings ~20-30%</a:t>
              </a:r>
            </a:p>
          </p:txBody>
        </p:sp>
        <p:sp>
          <p:nvSpPr>
            <p:cNvPr id="145" name="TextBox 125"/>
            <p:cNvSpPr txBox="1">
              <a:spLocks noChangeArrowheads="1"/>
            </p:cNvSpPr>
            <p:nvPr/>
          </p:nvSpPr>
          <p:spPr bwMode="auto">
            <a:xfrm>
              <a:off x="19050000" y="3505200"/>
              <a:ext cx="6629400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  <a:latin typeface="Arial Black" pitchFamily="34" charset="0"/>
                </a:rPr>
                <a:t>3 AHUs serving 100% OA, fresh ventilation, Gymnasium, Cafeteria Spaces, &amp; Classroom/offices/circulation spaces</a:t>
              </a:r>
            </a:p>
            <a:p>
              <a:endParaRPr lang="en-US" sz="1600" b="1" dirty="0" smtClean="0">
                <a:solidFill>
                  <a:schemeClr val="bg1"/>
                </a:solidFill>
                <a:latin typeface="Arial Black" pitchFamily="34" charset="0"/>
              </a:endParaRPr>
            </a:p>
            <a:p>
              <a:r>
                <a:rPr lang="en-US" sz="1600" b="1" dirty="0" smtClean="0">
                  <a:solidFill>
                    <a:schemeClr val="bg1"/>
                  </a:solidFill>
                  <a:latin typeface="Arial Black" pitchFamily="34" charset="0"/>
                </a:rPr>
                <a:t> </a:t>
              </a:r>
            </a:p>
          </p:txBody>
        </p:sp>
        <p:sp>
          <p:nvSpPr>
            <p:cNvPr id="146" name="TextBox 125"/>
            <p:cNvSpPr txBox="1">
              <a:spLocks noChangeArrowheads="1"/>
            </p:cNvSpPr>
            <p:nvPr/>
          </p:nvSpPr>
          <p:spPr bwMode="auto">
            <a:xfrm>
              <a:off x="19050000" y="4267200"/>
              <a:ext cx="6629400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  <a:latin typeface="Arial Black" pitchFamily="34" charset="0"/>
                </a:rPr>
                <a:t>Heating and cooling provided by 2x4 panels by means of radiant heat transfer for optimal thermal comfort, zoning flexibility.  Allow for decreased duct sizes, plenum height and fan energy.</a:t>
              </a:r>
            </a:p>
            <a:p>
              <a:endParaRPr lang="en-US" sz="1600" b="1" dirty="0" smtClean="0">
                <a:solidFill>
                  <a:schemeClr val="bg1"/>
                </a:solidFill>
                <a:latin typeface="Arial Black" pitchFamily="34" charset="0"/>
              </a:endParaRPr>
            </a:p>
            <a:p>
              <a:r>
                <a:rPr lang="en-US" sz="1600" b="1" dirty="0" smtClean="0">
                  <a:solidFill>
                    <a:schemeClr val="bg1"/>
                  </a:solidFill>
                  <a:latin typeface="Arial Black" pitchFamily="34" charset="0"/>
                </a:rPr>
                <a:t> </a:t>
              </a:r>
            </a:p>
          </p:txBody>
        </p:sp>
      </p:grpSp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0" y="0"/>
            <a:ext cx="9144000" cy="6858000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4800" y="1325563"/>
            <a:ext cx="3505200" cy="284162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GOAL OVERVIEW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3505200" cy="2841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 Black" pitchFamily="34" charset="0"/>
              </a:rPr>
              <a:t>DESIGN TIMELINE</a:t>
            </a:r>
            <a:endParaRPr 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2890644"/>
            <a:ext cx="3505200" cy="13003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ANDRES PEREZ -  STRUCTURAL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DAN COX – ELECTRICAL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DYLAN SALMONS – LANDSCAPE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KAUSTAV GUPTA - ARCHITECT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NICOLE DUBOWSKI – MECHANICAL ENGINEER</a:t>
            </a:r>
          </a:p>
          <a:p>
            <a:pPr>
              <a:spcBef>
                <a:spcPts val="300"/>
              </a:spcBef>
            </a:pPr>
            <a:r>
              <a:rPr lang="en-US" sz="11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NICK UMOSELLA – CONSTRUCTION MANAGER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" y="2057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GOAL ACCOMPLISHMENTS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04800" y="2438400"/>
            <a:ext cx="3505200" cy="284162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5F5F5F"/>
                </a:solidFill>
                <a:latin typeface="Arial Black" pitchFamily="34" charset="0"/>
              </a:rPr>
              <a:t>BIM OVERVIEW</a:t>
            </a:r>
            <a:endParaRPr lang="en-US" sz="1200" dirty="0">
              <a:solidFill>
                <a:srgbClr val="5F5F5F"/>
              </a:solidFill>
              <a:latin typeface="Arial Black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04800" y="838200"/>
            <a:ext cx="3505200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Group 2 : BIM</a:t>
            </a:r>
            <a:r>
              <a:rPr lang="en-US" b="1" baseline="30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b="1" baseline="30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Round Diagonal Corner Rectangle 33"/>
          <p:cNvSpPr/>
          <p:nvPr/>
        </p:nvSpPr>
        <p:spPr>
          <a:xfrm>
            <a:off x="70104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SITE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3" name="Round Diagonal Corner Rectangle 32"/>
          <p:cNvSpPr/>
          <p:nvPr/>
        </p:nvSpPr>
        <p:spPr>
          <a:xfrm>
            <a:off x="48768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PROTOTYPE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73" name="Elbow Connector 72"/>
          <p:cNvCxnSpPr>
            <a:endCxn id="34" idx="2"/>
          </p:cNvCxnSpPr>
          <p:nvPr/>
        </p:nvCxnSpPr>
        <p:spPr>
          <a:xfrm rot="5400000" flipH="1" flipV="1">
            <a:off x="6286500" y="2476500"/>
            <a:ext cx="1219200" cy="228600"/>
          </a:xfrm>
          <a:prstGeom prst="bentConnector2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/>
          <p:nvPr/>
        </p:nvCxnSpPr>
        <p:spPr>
          <a:xfrm flipV="1">
            <a:off x="64008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 Diagonal Corner Rectangle 129"/>
          <p:cNvSpPr/>
          <p:nvPr/>
        </p:nvSpPr>
        <p:spPr>
          <a:xfrm>
            <a:off x="7010400" y="2438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FORM &amp; FUNCTION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5" name="Elbow Connector 164"/>
          <p:cNvCxnSpPr/>
          <p:nvPr/>
        </p:nvCxnSpPr>
        <p:spPr>
          <a:xfrm>
            <a:off x="64008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ound Diagonal Corner Rectangle 165"/>
          <p:cNvSpPr/>
          <p:nvPr/>
        </p:nvSpPr>
        <p:spPr>
          <a:xfrm>
            <a:off x="7010400" y="3962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COST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67" name="Elbow Connector 166"/>
          <p:cNvCxnSpPr>
            <a:stCxn id="33" idx="0"/>
            <a:endCxn id="166" idx="2"/>
          </p:cNvCxnSpPr>
          <p:nvPr/>
        </p:nvCxnSpPr>
        <p:spPr>
          <a:xfrm>
            <a:off x="65532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72"/>
          <p:cNvCxnSpPr/>
          <p:nvPr/>
        </p:nvCxnSpPr>
        <p:spPr>
          <a:xfrm rot="10800000">
            <a:off x="8534400" y="2743200"/>
            <a:ext cx="990600" cy="457200"/>
          </a:xfrm>
          <a:prstGeom prst="bentConnector3">
            <a:avLst>
              <a:gd name="adj1" fmla="val 61022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flipV="1">
            <a:off x="85344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>
            <a:off x="8534400" y="1981200"/>
            <a:ext cx="7620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rot="5400000">
            <a:off x="8001794" y="3352006"/>
            <a:ext cx="1066006" cy="762794"/>
          </a:xfrm>
          <a:prstGeom prst="bentConnector2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Elbow Connector 195"/>
          <p:cNvCxnSpPr/>
          <p:nvPr/>
        </p:nvCxnSpPr>
        <p:spPr>
          <a:xfrm flipV="1">
            <a:off x="11049000" y="2743200"/>
            <a:ext cx="762000" cy="457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Round Diagonal Corner Rectangle 196"/>
          <p:cNvSpPr/>
          <p:nvPr/>
        </p:nvSpPr>
        <p:spPr>
          <a:xfrm>
            <a:off x="11658600" y="2438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DAYLIGHTING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198" name="Round Diagonal Corner Rectangle 197"/>
          <p:cNvSpPr/>
          <p:nvPr/>
        </p:nvSpPr>
        <p:spPr>
          <a:xfrm>
            <a:off x="116586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SYSTEM OPTIONS</a:t>
            </a:r>
            <a:endParaRPr lang="en-US" sz="1400" dirty="0">
              <a:latin typeface="Arial Black" pitchFamily="34" charset="0"/>
            </a:endParaRPr>
          </a:p>
        </p:txBody>
      </p:sp>
      <p:cxnSp>
        <p:nvCxnSpPr>
          <p:cNvPr id="199" name="Elbow Connector 198"/>
          <p:cNvCxnSpPr>
            <a:endCxn id="200" idx="2"/>
          </p:cNvCxnSpPr>
          <p:nvPr/>
        </p:nvCxnSpPr>
        <p:spPr>
          <a:xfrm>
            <a:off x="11201400" y="3200400"/>
            <a:ext cx="457200" cy="1066800"/>
          </a:xfrm>
          <a:prstGeom prst="bentConnector3">
            <a:avLst>
              <a:gd name="adj1" fmla="val 50000"/>
            </a:avLst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Round Diagonal Corner Rectangle 199"/>
          <p:cNvSpPr/>
          <p:nvPr/>
        </p:nvSpPr>
        <p:spPr>
          <a:xfrm>
            <a:off x="11658600" y="3962400"/>
            <a:ext cx="1676400" cy="60960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 w="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CONSTRUCTION CONCERNS</a:t>
            </a:r>
          </a:p>
        </p:txBody>
      </p:sp>
      <p:cxnSp>
        <p:nvCxnSpPr>
          <p:cNvPr id="201" name="Elbow Connector 200"/>
          <p:cNvCxnSpPr/>
          <p:nvPr/>
        </p:nvCxnSpPr>
        <p:spPr>
          <a:xfrm>
            <a:off x="11049000" y="3200400"/>
            <a:ext cx="762000" cy="3048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Elbow Connector 72"/>
          <p:cNvCxnSpPr>
            <a:stCxn id="193" idx="0"/>
          </p:cNvCxnSpPr>
          <p:nvPr/>
        </p:nvCxnSpPr>
        <p:spPr>
          <a:xfrm flipV="1">
            <a:off x="11201400" y="1981200"/>
            <a:ext cx="457200" cy="1219200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Round Diagonal Corner Rectangle 192"/>
          <p:cNvSpPr/>
          <p:nvPr/>
        </p:nvSpPr>
        <p:spPr>
          <a:xfrm>
            <a:off x="9525000" y="28956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STRATEGIES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48" name="Round Diagonal Corner Rectangle 47"/>
          <p:cNvSpPr/>
          <p:nvPr/>
        </p:nvSpPr>
        <p:spPr>
          <a:xfrm>
            <a:off x="11658600" y="1676400"/>
            <a:ext cx="1676400" cy="609600"/>
          </a:xfrm>
          <a:prstGeom prst="round2DiagRect">
            <a:avLst/>
          </a:prstGeom>
          <a:solidFill>
            <a:schemeClr val="tx1">
              <a:lumMod val="95000"/>
              <a:lumOff val="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Black" pitchFamily="34" charset="0"/>
              </a:rPr>
              <a:t>DESIGN</a:t>
            </a:r>
          </a:p>
          <a:p>
            <a:pPr algn="ctr"/>
            <a:r>
              <a:rPr lang="en-US" sz="1400" dirty="0" smtClean="0">
                <a:latin typeface="Arial Black" pitchFamily="34" charset="0"/>
              </a:rPr>
              <a:t>SCHEME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49" name="Round Diagonal Corner Rectangle 48"/>
          <p:cNvSpPr/>
          <p:nvPr/>
        </p:nvSpPr>
        <p:spPr>
          <a:xfrm>
            <a:off x="7010400" y="3200400"/>
            <a:ext cx="1676400" cy="609600"/>
          </a:xfrm>
          <a:prstGeom prst="round2Diag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 Black" pitchFamily="34" charset="0"/>
              </a:rPr>
              <a:t>ENERGY &amp; SYSTEM EVALUATION</a:t>
            </a:r>
            <a:endParaRPr lang="en-US" sz="1200" dirty="0">
              <a:latin typeface="Arial Black" pitchFamily="34" charset="0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18601944" y="304800"/>
            <a:ext cx="8449056" cy="5867400"/>
            <a:chOff x="18601944" y="304800"/>
            <a:chExt cx="8449056" cy="5867400"/>
          </a:xfrm>
        </p:grpSpPr>
        <p:grpSp>
          <p:nvGrpSpPr>
            <p:cNvPr id="51" name="Group 49"/>
            <p:cNvGrpSpPr/>
            <p:nvPr/>
          </p:nvGrpSpPr>
          <p:grpSpPr>
            <a:xfrm>
              <a:off x="18601944" y="304800"/>
              <a:ext cx="8449056" cy="5867400"/>
              <a:chOff x="18601944" y="304800"/>
              <a:chExt cx="8449056" cy="5867400"/>
            </a:xfrm>
          </p:grpSpPr>
          <p:sp>
            <p:nvSpPr>
              <p:cNvPr id="55" name="Round Diagonal Corner Rectangle 54"/>
              <p:cNvSpPr/>
              <p:nvPr/>
            </p:nvSpPr>
            <p:spPr>
              <a:xfrm>
                <a:off x="18601944" y="304800"/>
                <a:ext cx="8449056" cy="5867400"/>
              </a:xfrm>
              <a:prstGeom prst="round2Diag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en-US" sz="1800" b="1" dirty="0" smtClean="0">
                    <a:solidFill>
                      <a:schemeClr val="bg1">
                        <a:lumMod val="95000"/>
                      </a:schemeClr>
                    </a:solidFill>
                    <a:latin typeface="Arial Black" pitchFamily="34" charset="0"/>
                  </a:rPr>
                  <a:t>SYSTEM OPTIONS</a:t>
                </a:r>
              </a:p>
              <a:p>
                <a:endParaRPr lang="en-US" sz="1800" b="1" u="sng" dirty="0" smtClean="0">
                  <a:solidFill>
                    <a:schemeClr val="bg1">
                      <a:lumMod val="95000"/>
                    </a:schemeClr>
                  </a:solidFill>
                  <a:latin typeface="Arial Black" pitchFamily="34" charset="0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 flipH="1">
                <a:off x="26289000" y="5562600"/>
                <a:ext cx="466344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bg1"/>
                    </a:solidFill>
                    <a:latin typeface="Arial Black" pitchFamily="34" charset="0"/>
                  </a:rPr>
                  <a:t>11</a:t>
                </a:r>
                <a:endParaRPr lang="en-US" sz="1100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  <p:pic>
          <p:nvPicPr>
            <p:cNvPr id="210" name="Picture 3"/>
            <p:cNvPicPr>
              <a:picLocks noChangeAspect="1" noChangeArrowheads="1"/>
            </p:cNvPicPr>
            <p:nvPr/>
          </p:nvPicPr>
          <p:blipFill>
            <a:blip r:embed="rId5">
              <a:lum bright="40000"/>
            </a:blip>
            <a:srcRect l="12500" t="17188" r="51250" b="14844"/>
            <a:stretch>
              <a:fillRect/>
            </a:stretch>
          </p:blipFill>
          <p:spPr bwMode="auto">
            <a:xfrm>
              <a:off x="21564600" y="457200"/>
              <a:ext cx="5359400" cy="401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3" name="TextBox 212"/>
            <p:cNvSpPr txBox="1"/>
            <p:nvPr/>
          </p:nvSpPr>
          <p:spPr>
            <a:xfrm>
              <a:off x="18669000" y="2362200"/>
              <a:ext cx="3886200" cy="3724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  <a:latin typeface="Arial Black" pitchFamily="34" charset="0"/>
                </a:rPr>
                <a:t>Specific Design Goals for Integrative System Design</a:t>
              </a:r>
            </a:p>
            <a:p>
              <a:endParaRPr lang="en-US" sz="1400" dirty="0" smtClean="0">
                <a:solidFill>
                  <a:schemeClr val="bg1"/>
                </a:solidFill>
                <a:latin typeface="Arial Black" pitchFamily="34" charset="0"/>
              </a:endParaRPr>
            </a:p>
            <a:p>
              <a:pPr lvl="0"/>
              <a:r>
                <a:rPr lang="en-US" sz="1400" b="1" dirty="0" smtClean="0">
                  <a:solidFill>
                    <a:schemeClr val="bg1"/>
                  </a:solidFill>
                  <a:latin typeface="Arial Black" pitchFamily="34" charset="0"/>
                </a:rPr>
                <a:t>Performance Requirements </a:t>
              </a:r>
              <a:endParaRPr lang="en-US" sz="1400" dirty="0" smtClean="0">
                <a:solidFill>
                  <a:schemeClr val="bg1"/>
                </a:solidFill>
                <a:latin typeface="Arial Black" pitchFamily="34" charset="0"/>
              </a:endParaRPr>
            </a:p>
            <a:p>
              <a:pPr lvl="0"/>
              <a:r>
                <a:rPr lang="en-US" sz="1400" b="1" dirty="0" smtClean="0">
                  <a:solidFill>
                    <a:schemeClr val="bg1"/>
                  </a:solidFill>
                  <a:latin typeface="Arial Black" pitchFamily="34" charset="0"/>
                </a:rPr>
                <a:t>Capacity Requirements</a:t>
              </a:r>
              <a:endParaRPr lang="en-US" sz="1400" dirty="0" smtClean="0">
                <a:solidFill>
                  <a:schemeClr val="bg1"/>
                </a:solidFill>
                <a:latin typeface="Arial Black" pitchFamily="34" charset="0"/>
              </a:endParaRPr>
            </a:p>
            <a:p>
              <a:pPr lvl="0"/>
              <a:r>
                <a:rPr lang="en-US" sz="1400" b="1" dirty="0" smtClean="0">
                  <a:solidFill>
                    <a:schemeClr val="bg1"/>
                  </a:solidFill>
                  <a:latin typeface="Arial Black" pitchFamily="34" charset="0"/>
                </a:rPr>
                <a:t>Spatial Requirements</a:t>
              </a:r>
              <a:endParaRPr lang="en-US" sz="1400" dirty="0" smtClean="0">
                <a:solidFill>
                  <a:schemeClr val="bg1"/>
                </a:solidFill>
                <a:latin typeface="Arial Black" pitchFamily="34" charset="0"/>
              </a:endParaRPr>
            </a:p>
            <a:p>
              <a:pPr lvl="1"/>
              <a:r>
                <a:rPr lang="en-US" sz="1400" b="1" dirty="0" smtClean="0">
                  <a:solidFill>
                    <a:schemeClr val="bg1"/>
                  </a:solidFill>
                  <a:latin typeface="Arial Black" pitchFamily="34" charset="0"/>
                </a:rPr>
                <a:t>Area </a:t>
              </a:r>
              <a:endParaRPr lang="en-US" sz="1400" dirty="0" smtClean="0">
                <a:solidFill>
                  <a:schemeClr val="bg1"/>
                </a:solidFill>
                <a:latin typeface="Arial Black" pitchFamily="34" charset="0"/>
              </a:endParaRPr>
            </a:p>
            <a:p>
              <a:pPr lvl="1"/>
              <a:r>
                <a:rPr lang="en-US" sz="1400" b="1" dirty="0" smtClean="0">
                  <a:solidFill>
                    <a:schemeClr val="bg1"/>
                  </a:solidFill>
                  <a:latin typeface="Arial Black" pitchFamily="34" charset="0"/>
                </a:rPr>
                <a:t>Height</a:t>
              </a:r>
              <a:endParaRPr lang="en-US" sz="1400" dirty="0" smtClean="0">
                <a:solidFill>
                  <a:schemeClr val="bg1"/>
                </a:solidFill>
                <a:latin typeface="Arial Black" pitchFamily="34" charset="0"/>
              </a:endParaRPr>
            </a:p>
            <a:p>
              <a:pPr lvl="1"/>
              <a:r>
                <a:rPr lang="en-US" sz="1400" b="1" dirty="0" smtClean="0">
                  <a:solidFill>
                    <a:schemeClr val="bg1"/>
                  </a:solidFill>
                  <a:latin typeface="Arial Black" pitchFamily="34" charset="0"/>
                </a:rPr>
                <a:t>Location</a:t>
              </a:r>
              <a:endParaRPr lang="en-US" sz="1400" dirty="0" smtClean="0">
                <a:solidFill>
                  <a:schemeClr val="bg1"/>
                </a:solidFill>
                <a:latin typeface="Arial Black" pitchFamily="34" charset="0"/>
              </a:endParaRPr>
            </a:p>
            <a:p>
              <a:pPr lvl="0"/>
              <a:r>
                <a:rPr lang="en-US" sz="1400" b="1" dirty="0" smtClean="0">
                  <a:solidFill>
                    <a:schemeClr val="bg1"/>
                  </a:solidFill>
                  <a:latin typeface="Arial Black" pitchFamily="34" charset="0"/>
                </a:rPr>
                <a:t>Initial Cost</a:t>
              </a:r>
              <a:endParaRPr lang="en-US" sz="1400" dirty="0" smtClean="0">
                <a:solidFill>
                  <a:schemeClr val="bg1"/>
                </a:solidFill>
                <a:latin typeface="Arial Black" pitchFamily="34" charset="0"/>
              </a:endParaRPr>
            </a:p>
            <a:p>
              <a:pPr lvl="0"/>
              <a:r>
                <a:rPr lang="en-US" sz="1400" b="1" dirty="0" smtClean="0">
                  <a:solidFill>
                    <a:schemeClr val="bg1"/>
                  </a:solidFill>
                  <a:latin typeface="Arial Black" pitchFamily="34" charset="0"/>
                </a:rPr>
                <a:t>Operating Cost</a:t>
              </a:r>
              <a:endParaRPr lang="en-US" sz="1400" dirty="0" smtClean="0">
                <a:solidFill>
                  <a:schemeClr val="bg1"/>
                </a:solidFill>
                <a:latin typeface="Arial Black" pitchFamily="34" charset="0"/>
              </a:endParaRPr>
            </a:p>
            <a:p>
              <a:pPr lvl="0"/>
              <a:r>
                <a:rPr lang="en-US" sz="1400" b="1" dirty="0" smtClean="0">
                  <a:solidFill>
                    <a:schemeClr val="bg1"/>
                  </a:solidFill>
                  <a:latin typeface="Arial Black" pitchFamily="34" charset="0"/>
                </a:rPr>
                <a:t>Reliability</a:t>
              </a:r>
              <a:endParaRPr lang="en-US" sz="1400" dirty="0" smtClean="0">
                <a:solidFill>
                  <a:schemeClr val="bg1"/>
                </a:solidFill>
                <a:latin typeface="Arial Black" pitchFamily="34" charset="0"/>
              </a:endParaRPr>
            </a:p>
            <a:p>
              <a:pPr lvl="0"/>
              <a:r>
                <a:rPr lang="en-US" sz="1400" b="1" dirty="0" smtClean="0">
                  <a:solidFill>
                    <a:schemeClr val="bg1"/>
                  </a:solidFill>
                  <a:latin typeface="Arial Black" pitchFamily="34" charset="0"/>
                </a:rPr>
                <a:t>Flexibility</a:t>
              </a:r>
              <a:endParaRPr lang="en-US" sz="1400" dirty="0" smtClean="0">
                <a:solidFill>
                  <a:schemeClr val="bg1"/>
                </a:solidFill>
                <a:latin typeface="Arial Black" pitchFamily="34" charset="0"/>
              </a:endParaRPr>
            </a:p>
            <a:p>
              <a:pPr lvl="0"/>
              <a:r>
                <a:rPr lang="en-US" sz="1400" b="1" dirty="0" smtClean="0">
                  <a:solidFill>
                    <a:schemeClr val="bg1"/>
                  </a:solidFill>
                  <a:latin typeface="Arial Black" pitchFamily="34" charset="0"/>
                </a:rPr>
                <a:t>Maintainability</a:t>
              </a:r>
              <a:endParaRPr lang="en-US" sz="1400" dirty="0" smtClean="0">
                <a:solidFill>
                  <a:schemeClr val="bg1"/>
                </a:solidFill>
                <a:latin typeface="Arial Black" pitchFamily="34" charset="0"/>
              </a:endParaRPr>
            </a:p>
            <a:p>
              <a:pPr lvl="0"/>
              <a:r>
                <a:rPr lang="en-US" sz="1400" b="1" dirty="0" smtClean="0">
                  <a:solidFill>
                    <a:schemeClr val="bg1"/>
                  </a:solidFill>
                  <a:latin typeface="Arial Black" pitchFamily="34" charset="0"/>
                </a:rPr>
                <a:t>Sustainability</a:t>
              </a:r>
              <a:endParaRPr lang="en-US" sz="1400" dirty="0" smtClean="0">
                <a:solidFill>
                  <a:schemeClr val="bg1"/>
                </a:solidFill>
                <a:latin typeface="Arial Black" pitchFamily="34" charset="0"/>
              </a:endParaRPr>
            </a:p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656 0.02778 L 1.94444E-6 -2.22222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-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69942E-6 L -0.34323 -0.0055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" y="-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6870</TotalTime>
  <Words>2640</Words>
  <Application>Microsoft Office PowerPoint</Application>
  <PresentationFormat>Custom</PresentationFormat>
  <Paragraphs>1282</Paragraphs>
  <Slides>30</Slides>
  <Notes>30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Company>Penn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Coppin State University</dc:title>
  <dc:creator>Corie Ambler</dc:creator>
  <cp:lastModifiedBy>JMM5175</cp:lastModifiedBy>
  <cp:revision>463</cp:revision>
  <dcterms:created xsi:type="dcterms:W3CDTF">2006-11-29T18:17:25Z</dcterms:created>
  <dcterms:modified xsi:type="dcterms:W3CDTF">2009-06-08T13:26:07Z</dcterms:modified>
</cp:coreProperties>
</file>